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8288000" cy="10287000"/>
  <p:notesSz cx="6858000" cy="9144000"/>
  <p:embeddedFontLst>
    <p:embeddedFont>
      <p:font typeface="Arimo Bold" panose="020B0604020202020204" charset="0"/>
      <p:regular r:id="rId14"/>
    </p:embeddedFont>
    <p:embeddedFont>
      <p:font typeface="Courier Prime" panose="020B0604020202020204" charset="0"/>
      <p:regular r:id="rId15"/>
    </p:embeddedFont>
    <p:embeddedFont>
      <p:font typeface="Inter" panose="020B0604020202020204" charset="0"/>
      <p:regular r:id="rId16"/>
    </p:embeddedFont>
    <p:embeddedFont>
      <p:font typeface="Inter Bold" panose="020B0604020202020204" charset="0"/>
      <p:regular r:id="rId17"/>
    </p:embeddedFont>
    <p:embeddedFont>
      <p:font typeface="Libre Baskerville Bold" panose="020B0604020202020204" charset="0"/>
      <p:regular r:id="rId18"/>
    </p:embeddedFont>
    <p:embeddedFont>
      <p:font typeface="Poppins" panose="020B0502040204020203" pitchFamily="2" charset="0"/>
      <p:regular r:id="rId19"/>
    </p:embeddedFont>
    <p:embeddedFont>
      <p:font typeface="Rubik Bold" panose="020B0604020202020204" charset="-79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eg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5400000">
            <a:off x="15310819" y="0"/>
            <a:ext cx="2977181" cy="2977181"/>
            <a:chOff x="0" y="0"/>
            <a:chExt cx="3969575" cy="3969575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984788" cy="1984788"/>
              <a:chOff x="0" y="0"/>
              <a:chExt cx="812800" cy="8128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80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1984788"/>
              <a:ext cx="1984788" cy="1984788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8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984788" y="0"/>
              <a:ext cx="1984788" cy="1984788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80"/>
                  </a:lnSpc>
                </a:pPr>
                <a:endParaRPr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5400000">
            <a:off x="536399" y="1655882"/>
            <a:ext cx="1321300" cy="132130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 rot="5400000">
            <a:off x="5703926" y="7490954"/>
            <a:ext cx="1488591" cy="1488591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18" name="Group 18"/>
          <p:cNvGrpSpPr/>
          <p:nvPr/>
        </p:nvGrpSpPr>
        <p:grpSpPr>
          <a:xfrm rot="5400000">
            <a:off x="1857699" y="334582"/>
            <a:ext cx="1321300" cy="1321300"/>
            <a:chOff x="0" y="0"/>
            <a:chExt cx="812800" cy="812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21" name="Group 21"/>
          <p:cNvGrpSpPr/>
          <p:nvPr/>
        </p:nvGrpSpPr>
        <p:grpSpPr>
          <a:xfrm rot="5400000">
            <a:off x="16799409" y="8798409"/>
            <a:ext cx="1488591" cy="1488591"/>
            <a:chOff x="0" y="0"/>
            <a:chExt cx="812800" cy="812800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id="23" name="TextBox 23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24" name="Group 24"/>
          <p:cNvGrpSpPr/>
          <p:nvPr/>
        </p:nvGrpSpPr>
        <p:grpSpPr>
          <a:xfrm rot="5400000">
            <a:off x="4215335" y="7490954"/>
            <a:ext cx="1488591" cy="1488591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1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30" name="TextBox 3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1" name="Group 31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37" name="Group 37"/>
          <p:cNvGrpSpPr/>
          <p:nvPr/>
        </p:nvGrpSpPr>
        <p:grpSpPr>
          <a:xfrm>
            <a:off x="11156614" y="2795201"/>
            <a:ext cx="5265791" cy="4696598"/>
            <a:chOff x="0" y="0"/>
            <a:chExt cx="1386875" cy="1236964"/>
          </a:xfrm>
        </p:grpSpPr>
        <p:sp>
          <p:nvSpPr>
            <p:cNvPr id="38" name="Freeform 38"/>
            <p:cNvSpPr/>
            <p:nvPr/>
          </p:nvSpPr>
          <p:spPr>
            <a:xfrm>
              <a:off x="0" y="0"/>
              <a:ext cx="1386875" cy="1236964"/>
            </a:xfrm>
            <a:custGeom>
              <a:avLst/>
              <a:gdLst/>
              <a:ahLst/>
              <a:cxnLst/>
              <a:rect l="l" t="t" r="r" b="b"/>
              <a:pathLst>
                <a:path w="1386875" h="1236964">
                  <a:moveTo>
                    <a:pt x="44107" y="0"/>
                  </a:moveTo>
                  <a:lnTo>
                    <a:pt x="1342768" y="0"/>
                  </a:lnTo>
                  <a:cubicBezTo>
                    <a:pt x="1367128" y="0"/>
                    <a:pt x="1386875" y="19747"/>
                    <a:pt x="1386875" y="44107"/>
                  </a:cubicBezTo>
                  <a:lnTo>
                    <a:pt x="1386875" y="1192857"/>
                  </a:lnTo>
                  <a:cubicBezTo>
                    <a:pt x="1386875" y="1217217"/>
                    <a:pt x="1367128" y="1236964"/>
                    <a:pt x="1342768" y="1236964"/>
                  </a:cubicBezTo>
                  <a:lnTo>
                    <a:pt x="44107" y="1236964"/>
                  </a:lnTo>
                  <a:cubicBezTo>
                    <a:pt x="19747" y="1236964"/>
                    <a:pt x="0" y="1217217"/>
                    <a:pt x="0" y="1192857"/>
                  </a:cubicBezTo>
                  <a:lnTo>
                    <a:pt x="0" y="44107"/>
                  </a:lnTo>
                  <a:cubicBezTo>
                    <a:pt x="0" y="19747"/>
                    <a:pt x="19747" y="0"/>
                    <a:pt x="4410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rnd">
              <a:solidFill>
                <a:srgbClr val="A6A6A6"/>
              </a:solidFill>
              <a:prstDash val="solid"/>
              <a:round/>
            </a:ln>
          </p:spPr>
        </p:sp>
        <p:sp>
          <p:nvSpPr>
            <p:cNvPr id="39" name="TextBox 39"/>
            <p:cNvSpPr txBox="1"/>
            <p:nvPr/>
          </p:nvSpPr>
          <p:spPr>
            <a:xfrm>
              <a:off x="0" y="19050"/>
              <a:ext cx="1386875" cy="121791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sp>
        <p:nvSpPr>
          <p:cNvPr id="40" name="TextBox 40"/>
          <p:cNvSpPr txBox="1"/>
          <p:nvPr/>
        </p:nvSpPr>
        <p:spPr>
          <a:xfrm>
            <a:off x="2220761" y="2790159"/>
            <a:ext cx="10260228" cy="169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6000" b="1" spc="-89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Voting System Project</a:t>
            </a:r>
          </a:p>
          <a:p>
            <a:pPr algn="l">
              <a:lnSpc>
                <a:spcPts val="6600"/>
              </a:lnSpc>
            </a:pPr>
            <a:endParaRPr lang="en-US" sz="6000" b="1" spc="-89">
              <a:solidFill>
                <a:srgbClr val="000000"/>
              </a:solidFill>
              <a:latin typeface="Libre Baskerville Bold"/>
              <a:ea typeface="Libre Baskerville Bold"/>
              <a:cs typeface="Libre Baskerville Bold"/>
              <a:sym typeface="Libre Baskerville Bold"/>
            </a:endParaRPr>
          </a:p>
        </p:txBody>
      </p:sp>
      <p:sp>
        <p:nvSpPr>
          <p:cNvPr id="41" name="TextBox 41"/>
          <p:cNvSpPr txBox="1"/>
          <p:nvPr/>
        </p:nvSpPr>
        <p:spPr>
          <a:xfrm>
            <a:off x="2480169" y="4310045"/>
            <a:ext cx="8935853" cy="39252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02"/>
              </a:lnSpc>
            </a:pPr>
            <a:r>
              <a:rPr lang="en-US" sz="2501" b="1" spc="25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Programming Fundamentals - CCP</a:t>
            </a:r>
          </a:p>
          <a:p>
            <a:pPr algn="l">
              <a:lnSpc>
                <a:spcPts val="3502"/>
              </a:lnSpc>
            </a:pPr>
            <a:r>
              <a:rPr lang="en-US" sz="2501" b="1" spc="25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Language: C</a:t>
            </a:r>
          </a:p>
          <a:p>
            <a:pPr algn="l">
              <a:lnSpc>
                <a:spcPts val="3502"/>
              </a:lnSpc>
            </a:pPr>
            <a:r>
              <a:rPr lang="en-US" sz="2501" b="1" spc="25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Submitted By:</a:t>
            </a:r>
          </a:p>
          <a:p>
            <a:pPr algn="l">
              <a:lnSpc>
                <a:spcPts val="3502"/>
              </a:lnSpc>
            </a:pPr>
            <a:r>
              <a:rPr lang="en-US" sz="2501" b="1" spc="25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• Mariya Vayani (CT-061)</a:t>
            </a:r>
          </a:p>
          <a:p>
            <a:pPr algn="l">
              <a:lnSpc>
                <a:spcPts val="3502"/>
              </a:lnSpc>
            </a:pPr>
            <a:r>
              <a:rPr lang="en-US" sz="2501" b="1" spc="25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• Rubaisha Arif (CT-067)</a:t>
            </a:r>
          </a:p>
          <a:p>
            <a:pPr algn="l">
              <a:lnSpc>
                <a:spcPts val="3502"/>
              </a:lnSpc>
            </a:pPr>
            <a:r>
              <a:rPr lang="en-US" sz="2501" b="1" spc="25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• Ujala Usman (CT-073)</a:t>
            </a:r>
          </a:p>
          <a:p>
            <a:pPr algn="l">
              <a:lnSpc>
                <a:spcPts val="3502"/>
              </a:lnSpc>
            </a:pPr>
            <a:r>
              <a:rPr lang="en-US" sz="2501" b="1" spc="25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Instructor: Mr. Abdullah</a:t>
            </a:r>
          </a:p>
          <a:p>
            <a:pPr algn="l">
              <a:lnSpc>
                <a:spcPts val="3502"/>
              </a:lnSpc>
            </a:pPr>
            <a:r>
              <a:rPr lang="en-US" sz="2501" b="1" spc="25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Submission Date: 10th November 2025</a:t>
            </a:r>
          </a:p>
          <a:p>
            <a:pPr algn="l">
              <a:lnSpc>
                <a:spcPts val="3502"/>
              </a:lnSpc>
            </a:pPr>
            <a:endParaRPr lang="en-US" sz="2501" b="1" spc="25">
              <a:solidFill>
                <a:srgbClr val="676E7B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42" name="Freeform 42"/>
          <p:cNvSpPr/>
          <p:nvPr/>
        </p:nvSpPr>
        <p:spPr>
          <a:xfrm>
            <a:off x="10475733" y="1829723"/>
            <a:ext cx="6627554" cy="6627554"/>
          </a:xfrm>
          <a:custGeom>
            <a:avLst/>
            <a:gdLst/>
            <a:ahLst/>
            <a:cxnLst/>
            <a:rect l="l" t="t" r="r" b="b"/>
            <a:pathLst>
              <a:path w="6627554" h="6627554">
                <a:moveTo>
                  <a:pt x="0" y="0"/>
                </a:moveTo>
                <a:lnTo>
                  <a:pt x="6627553" y="0"/>
                </a:lnTo>
                <a:lnTo>
                  <a:pt x="6627553" y="6627554"/>
                </a:lnTo>
                <a:lnTo>
                  <a:pt x="0" y="6627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033360" y="2911129"/>
            <a:ext cx="11254640" cy="5518171"/>
            <a:chOff x="0" y="0"/>
            <a:chExt cx="2964185" cy="145334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964185" cy="1453346"/>
            </a:xfrm>
            <a:custGeom>
              <a:avLst/>
              <a:gdLst/>
              <a:ahLst/>
              <a:cxnLst/>
              <a:rect l="l" t="t" r="r" b="b"/>
              <a:pathLst>
                <a:path w="2964185" h="1453346">
                  <a:moveTo>
                    <a:pt x="20637" y="0"/>
                  </a:moveTo>
                  <a:lnTo>
                    <a:pt x="2943548" y="0"/>
                  </a:lnTo>
                  <a:cubicBezTo>
                    <a:pt x="2949022" y="0"/>
                    <a:pt x="2954270" y="2174"/>
                    <a:pt x="2958141" y="6044"/>
                  </a:cubicBezTo>
                  <a:cubicBezTo>
                    <a:pt x="2962011" y="9914"/>
                    <a:pt x="2964185" y="15163"/>
                    <a:pt x="2964185" y="20637"/>
                  </a:cubicBezTo>
                  <a:lnTo>
                    <a:pt x="2964185" y="1432709"/>
                  </a:lnTo>
                  <a:cubicBezTo>
                    <a:pt x="2964185" y="1438182"/>
                    <a:pt x="2962011" y="1443431"/>
                    <a:pt x="2958141" y="1447301"/>
                  </a:cubicBezTo>
                  <a:cubicBezTo>
                    <a:pt x="2954270" y="1451171"/>
                    <a:pt x="2949022" y="1453346"/>
                    <a:pt x="2943548" y="1453346"/>
                  </a:cubicBezTo>
                  <a:lnTo>
                    <a:pt x="20637" y="1453346"/>
                  </a:lnTo>
                  <a:cubicBezTo>
                    <a:pt x="9239" y="1453346"/>
                    <a:pt x="0" y="1444106"/>
                    <a:pt x="0" y="1432709"/>
                  </a:cubicBezTo>
                  <a:lnTo>
                    <a:pt x="0" y="20637"/>
                  </a:lnTo>
                  <a:cubicBezTo>
                    <a:pt x="0" y="15163"/>
                    <a:pt x="2174" y="9914"/>
                    <a:pt x="6044" y="6044"/>
                  </a:cubicBezTo>
                  <a:cubicBezTo>
                    <a:pt x="9914" y="2174"/>
                    <a:pt x="15163" y="0"/>
                    <a:pt x="20637" y="0"/>
                  </a:cubicBezTo>
                  <a:close/>
                </a:path>
              </a:pathLst>
            </a:custGeom>
            <a:solidFill>
              <a:srgbClr val="929292"/>
            </a:solidFill>
            <a:ln cap="rnd">
              <a:noFill/>
              <a:prstDash val="sysDot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2964185" cy="1434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3420361" y="4222715"/>
            <a:ext cx="5345914" cy="284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000"/>
              </a:lnSpc>
              <a:spcBef>
                <a:spcPct val="0"/>
              </a:spcBef>
            </a:pPr>
            <a:r>
              <a:rPr lang="en-US" sz="20000" b="1" u="none" strike="noStrike" spc="-200">
                <a:solidFill>
                  <a:srgbClr val="EEEEEF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02</a:t>
            </a:r>
          </a:p>
        </p:txBody>
      </p:sp>
      <p:grpSp>
        <p:nvGrpSpPr>
          <p:cNvPr id="6" name="Group 6"/>
          <p:cNvGrpSpPr/>
          <p:nvPr/>
        </p:nvGrpSpPr>
        <p:grpSpPr>
          <a:xfrm rot="5400000">
            <a:off x="15736621" y="803205"/>
            <a:ext cx="1857699" cy="1857699"/>
            <a:chOff x="0" y="0"/>
            <a:chExt cx="2476932" cy="2476932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16" name="Group 16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26" name="Group 26"/>
          <p:cNvGrpSpPr/>
          <p:nvPr/>
        </p:nvGrpSpPr>
        <p:grpSpPr>
          <a:xfrm>
            <a:off x="7033360" y="2911129"/>
            <a:ext cx="1196036" cy="1196036"/>
            <a:chOff x="0" y="0"/>
            <a:chExt cx="1594714" cy="1594714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0"/>
              <a:ext cx="797357" cy="797357"/>
              <a:chOff x="0" y="0"/>
              <a:chExt cx="812800" cy="8128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0" y="797357"/>
              <a:ext cx="797357" cy="797357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797357" y="0"/>
              <a:ext cx="797357" cy="797357"/>
              <a:chOff x="0" y="0"/>
              <a:chExt cx="8128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36" name="Group 36"/>
          <p:cNvGrpSpPr/>
          <p:nvPr/>
        </p:nvGrpSpPr>
        <p:grpSpPr>
          <a:xfrm rot="5400000">
            <a:off x="1133475" y="1333631"/>
            <a:ext cx="928850" cy="928850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82723" tIns="82723" rIns="82723" bIns="82723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 rot="5400000">
            <a:off x="15164469" y="8429301"/>
            <a:ext cx="928850" cy="928850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82723" tIns="82723" rIns="82723" bIns="82723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1133475" y="2362868"/>
            <a:ext cx="6497903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b="1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Results Function (Part 2)</a:t>
            </a:r>
          </a:p>
          <a:p>
            <a:pPr marL="0" lvl="0" indent="0" algn="l">
              <a:lnSpc>
                <a:spcPts val="5500"/>
              </a:lnSpc>
              <a:spcBef>
                <a:spcPct val="0"/>
              </a:spcBef>
            </a:pPr>
            <a:endParaRPr lang="en-US" sz="5000" b="1" spc="-50">
              <a:solidFill>
                <a:srgbClr val="000000"/>
              </a:solidFill>
              <a:latin typeface="Libre Baskerville Bold"/>
              <a:ea typeface="Libre Baskerville Bold"/>
              <a:cs typeface="Libre Baskerville Bold"/>
              <a:sym typeface="Libre Baskerville Bold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1133475" y="4580859"/>
            <a:ext cx="3680722" cy="9353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 spc="-36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Displays the winner, tie message, or zero-vote condition.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spc="-36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7033360" y="3728118"/>
            <a:ext cx="11822978" cy="469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98"/>
              </a:lnSpc>
            </a:pPr>
            <a:endParaRPr/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if(max==0) {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printf("0 votes cast\n");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}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else if(tie==1) {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printf("It's a TIE!\n");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}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else {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printf("\t\tWINNER\t\t\n");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printf("%s : %d votes\n", candidate[win], max);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}</a:t>
            </a:r>
          </a:p>
          <a:p>
            <a:pPr algn="l">
              <a:lnSpc>
                <a:spcPts val="3098"/>
              </a:lnSpc>
            </a:pPr>
            <a:r>
              <a:rPr lang="en-US" sz="2581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}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5400000">
            <a:off x="15736621" y="803205"/>
            <a:ext cx="1857699" cy="1857699"/>
            <a:chOff x="0" y="0"/>
            <a:chExt cx="2476932" cy="2476932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22" name="Group 22"/>
          <p:cNvGrpSpPr/>
          <p:nvPr/>
        </p:nvGrpSpPr>
        <p:grpSpPr>
          <a:xfrm>
            <a:off x="8374163" y="-23657"/>
            <a:ext cx="2684561" cy="2684561"/>
            <a:chOff x="0" y="0"/>
            <a:chExt cx="3579415" cy="3579415"/>
          </a:xfrm>
        </p:grpSpPr>
        <p:grpSp>
          <p:nvGrpSpPr>
            <p:cNvPr id="23" name="Group 23"/>
            <p:cNvGrpSpPr/>
            <p:nvPr/>
          </p:nvGrpSpPr>
          <p:grpSpPr>
            <a:xfrm>
              <a:off x="0" y="0"/>
              <a:ext cx="1789708" cy="1789708"/>
              <a:chOff x="0" y="0"/>
              <a:chExt cx="812800" cy="8128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>
              <a:off x="0" y="1789708"/>
              <a:ext cx="1789708" cy="1789708"/>
              <a:chOff x="0" y="0"/>
              <a:chExt cx="812800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1789708" y="0"/>
              <a:ext cx="1789708" cy="1789708"/>
              <a:chOff x="0" y="0"/>
              <a:chExt cx="812800" cy="812800"/>
            </a:xfrm>
          </p:grpSpPr>
          <p:sp>
            <p:nvSpPr>
              <p:cNvPr id="30" name="Freeform 3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31" name="TextBox 3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32" name="Group 32"/>
          <p:cNvGrpSpPr/>
          <p:nvPr/>
        </p:nvGrpSpPr>
        <p:grpSpPr>
          <a:xfrm>
            <a:off x="9716443" y="2911129"/>
            <a:ext cx="6949027" cy="5518171"/>
            <a:chOff x="0" y="0"/>
            <a:chExt cx="1830197" cy="1453346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1830197" cy="1453346"/>
            </a:xfrm>
            <a:custGeom>
              <a:avLst/>
              <a:gdLst/>
              <a:ahLst/>
              <a:cxnLst/>
              <a:rect l="l" t="t" r="r" b="b"/>
              <a:pathLst>
                <a:path w="1830197" h="1453346">
                  <a:moveTo>
                    <a:pt x="33423" y="0"/>
                  </a:moveTo>
                  <a:lnTo>
                    <a:pt x="1796774" y="0"/>
                  </a:lnTo>
                  <a:cubicBezTo>
                    <a:pt x="1815233" y="0"/>
                    <a:pt x="1830197" y="14964"/>
                    <a:pt x="1830197" y="33423"/>
                  </a:cubicBezTo>
                  <a:lnTo>
                    <a:pt x="1830197" y="1419923"/>
                  </a:lnTo>
                  <a:cubicBezTo>
                    <a:pt x="1830197" y="1438382"/>
                    <a:pt x="1815233" y="1453346"/>
                    <a:pt x="1796774" y="1453346"/>
                  </a:cubicBezTo>
                  <a:lnTo>
                    <a:pt x="33423" y="1453346"/>
                  </a:lnTo>
                  <a:cubicBezTo>
                    <a:pt x="14964" y="1453346"/>
                    <a:pt x="0" y="1438382"/>
                    <a:pt x="0" y="1419923"/>
                  </a:cubicBezTo>
                  <a:lnTo>
                    <a:pt x="0" y="33423"/>
                  </a:lnTo>
                  <a:cubicBezTo>
                    <a:pt x="0" y="14964"/>
                    <a:pt x="14964" y="0"/>
                    <a:pt x="33423" y="0"/>
                  </a:cubicBezTo>
                  <a:close/>
                </a:path>
              </a:pathLst>
            </a:custGeom>
            <a:solidFill>
              <a:srgbClr val="929292"/>
            </a:solidFill>
            <a:ln cap="rnd">
              <a:noFill/>
              <a:prstDash val="sysDot"/>
              <a:round/>
            </a:ln>
          </p:spPr>
        </p:sp>
        <p:sp>
          <p:nvSpPr>
            <p:cNvPr id="34" name="TextBox 34"/>
            <p:cNvSpPr txBox="1"/>
            <p:nvPr/>
          </p:nvSpPr>
          <p:spPr>
            <a:xfrm>
              <a:off x="0" y="19050"/>
              <a:ext cx="1830197" cy="143429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35" name="Group 35"/>
          <p:cNvGrpSpPr/>
          <p:nvPr/>
        </p:nvGrpSpPr>
        <p:grpSpPr>
          <a:xfrm rot="-10800000">
            <a:off x="15596457" y="7602439"/>
            <a:ext cx="2684561" cy="2684561"/>
            <a:chOff x="0" y="0"/>
            <a:chExt cx="3579415" cy="3579415"/>
          </a:xfrm>
        </p:grpSpPr>
        <p:grpSp>
          <p:nvGrpSpPr>
            <p:cNvPr id="36" name="Group 36"/>
            <p:cNvGrpSpPr/>
            <p:nvPr/>
          </p:nvGrpSpPr>
          <p:grpSpPr>
            <a:xfrm>
              <a:off x="0" y="0"/>
              <a:ext cx="1789708" cy="1789708"/>
              <a:chOff x="0" y="0"/>
              <a:chExt cx="8128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9" name="Group 39"/>
            <p:cNvGrpSpPr/>
            <p:nvPr/>
          </p:nvGrpSpPr>
          <p:grpSpPr>
            <a:xfrm>
              <a:off x="0" y="1789708"/>
              <a:ext cx="1789708" cy="1789708"/>
              <a:chOff x="0" y="0"/>
              <a:chExt cx="812800" cy="8128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>
              <a:off x="1789708" y="0"/>
              <a:ext cx="1789708" cy="1789708"/>
              <a:chOff x="0" y="0"/>
              <a:chExt cx="812800" cy="812800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sp>
        <p:nvSpPr>
          <p:cNvPr id="45" name="TextBox 45"/>
          <p:cNvSpPr txBox="1"/>
          <p:nvPr/>
        </p:nvSpPr>
        <p:spPr>
          <a:xfrm>
            <a:off x="1857699" y="3585687"/>
            <a:ext cx="7094912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500"/>
              </a:lnSpc>
              <a:spcBef>
                <a:spcPct val="0"/>
              </a:spcBef>
            </a:pPr>
            <a:r>
              <a:rPr lang="en-US" sz="5000" b="1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Sample Output 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867224" y="4737138"/>
            <a:ext cx="6207478" cy="12496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 spc="-36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Displays console output for different user actions.</a:t>
            </a:r>
          </a:p>
          <a:p>
            <a:pPr algn="l">
              <a:lnSpc>
                <a:spcPts val="2520"/>
              </a:lnSpc>
            </a:pPr>
            <a:r>
              <a:rPr lang="en-US" sz="1800" b="1" spc="-36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Includes examples for voting, displaying results, and ties.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 lang="en-US" sz="1800" b="1" spc="-36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47" name="TextBox 47"/>
          <p:cNvSpPr txBox="1"/>
          <p:nvPr/>
        </p:nvSpPr>
        <p:spPr>
          <a:xfrm>
            <a:off x="11058724" y="2887564"/>
            <a:ext cx="11740363" cy="471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6"/>
              </a:lnSpc>
            </a:pPr>
            <a:endParaRPr/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VOTING SYSTEM</a:t>
            </a:r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[1] Vote for Candidate 1</a:t>
            </a:r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[2] Vote for Candidate 2</a:t>
            </a:r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[3] Vote for Candidate 3</a:t>
            </a:r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[4] Display Result</a:t>
            </a:r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[5] Exit</a:t>
            </a:r>
          </a:p>
          <a:p>
            <a:pPr algn="l">
              <a:lnSpc>
                <a:spcPts val="3076"/>
              </a:lnSpc>
            </a:pPr>
            <a:endParaRPr lang="en-US" sz="2563">
              <a:solidFill>
                <a:srgbClr val="00FFB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Candidate 1--Votes: 2</a:t>
            </a:r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Candidate 2--Votes: 2</a:t>
            </a:r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Candidate 3--Votes: 0</a:t>
            </a:r>
          </a:p>
          <a:p>
            <a:pPr algn="l">
              <a:lnSpc>
                <a:spcPts val="3076"/>
              </a:lnSpc>
            </a:pPr>
            <a:r>
              <a:rPr lang="en-US" sz="2563">
                <a:solidFill>
                  <a:srgbClr val="00FFB4"/>
                </a:solidFill>
                <a:latin typeface="Poppins"/>
                <a:ea typeface="Poppins"/>
                <a:cs typeface="Poppins"/>
                <a:sym typeface="Poppins"/>
              </a:rPr>
              <a:t>It's a TIE!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65439" y="3332534"/>
            <a:ext cx="7757122" cy="8680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709"/>
              </a:lnSpc>
              <a:spcBef>
                <a:spcPct val="0"/>
              </a:spcBef>
            </a:pPr>
            <a:r>
              <a:rPr lang="en-US" sz="6099" b="1" spc="-6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Conclusion 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114695" y="4563079"/>
            <a:ext cx="7757122" cy="2816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endParaRPr/>
          </a:p>
          <a:p>
            <a:pPr algn="l">
              <a:lnSpc>
                <a:spcPts val="2800"/>
              </a:lnSpc>
            </a:pPr>
            <a:r>
              <a:rPr lang="en-US" sz="2000" b="1" spc="2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• Demonstrates modular programming in C using loops and conditionals.</a:t>
            </a:r>
          </a:p>
          <a:p>
            <a:pPr algn="l">
              <a:lnSpc>
                <a:spcPts val="2800"/>
              </a:lnSpc>
            </a:pPr>
            <a:r>
              <a:rPr lang="en-US" sz="2000" b="1" spc="2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• Improves understanding of program flow and data handling.</a:t>
            </a:r>
          </a:p>
          <a:p>
            <a:pPr algn="l">
              <a:lnSpc>
                <a:spcPts val="2800"/>
              </a:lnSpc>
            </a:pPr>
            <a:r>
              <a:rPr lang="en-US" sz="2000" b="1" spc="20">
                <a:solidFill>
                  <a:srgbClr val="676E7B"/>
                </a:solidFill>
                <a:latin typeface="Inter Bold"/>
                <a:ea typeface="Inter Bold"/>
                <a:cs typeface="Inter Bold"/>
                <a:sym typeface="Inter Bold"/>
              </a:rPr>
              <a:t>• Foundation for advanced applications like online voting systems.</a:t>
            </a:r>
          </a:p>
          <a:p>
            <a:pPr algn="l">
              <a:lnSpc>
                <a:spcPts val="2800"/>
              </a:lnSpc>
            </a:pPr>
            <a:endParaRPr lang="en-US" sz="2000" b="1" spc="20">
              <a:solidFill>
                <a:srgbClr val="676E7B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grpSp>
        <p:nvGrpSpPr>
          <p:cNvPr id="4" name="Group 4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5" name="Group 5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14" name="Group 14"/>
          <p:cNvGrpSpPr/>
          <p:nvPr/>
        </p:nvGrpSpPr>
        <p:grpSpPr>
          <a:xfrm rot="5400000">
            <a:off x="11411802" y="2066203"/>
            <a:ext cx="2977181" cy="2977181"/>
            <a:chOff x="0" y="0"/>
            <a:chExt cx="3969575" cy="3969575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1984788" cy="1984788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80"/>
                  </a:lnSpc>
                </a:pPr>
                <a:endParaRPr/>
              </a:p>
            </p:txBody>
          </p:sp>
        </p:grpSp>
        <p:grpSp>
          <p:nvGrpSpPr>
            <p:cNvPr id="18" name="Group 18"/>
            <p:cNvGrpSpPr/>
            <p:nvPr/>
          </p:nvGrpSpPr>
          <p:grpSpPr>
            <a:xfrm>
              <a:off x="0" y="1984788"/>
              <a:ext cx="1984788" cy="1984788"/>
              <a:chOff x="0" y="0"/>
              <a:chExt cx="812800" cy="812800"/>
            </a:xfrm>
          </p:grpSpPr>
          <p:sp>
            <p:nvSpPr>
              <p:cNvPr id="19" name="Freeform 1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20" name="TextBox 2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80"/>
                  </a:lnSpc>
                </a:pPr>
                <a:endParaRPr/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1984788" y="0"/>
              <a:ext cx="1984788" cy="1984788"/>
              <a:chOff x="0" y="0"/>
              <a:chExt cx="812800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80"/>
                  </a:lnSpc>
                </a:pPr>
                <a:endParaRPr/>
              </a:p>
            </p:txBody>
          </p:sp>
        </p:grpSp>
      </p:grpSp>
      <p:grpSp>
        <p:nvGrpSpPr>
          <p:cNvPr id="24" name="Group 24"/>
          <p:cNvGrpSpPr/>
          <p:nvPr/>
        </p:nvGrpSpPr>
        <p:grpSpPr>
          <a:xfrm rot="5400000">
            <a:off x="5525495" y="1967693"/>
            <a:ext cx="1488591" cy="1488591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27" name="Group 27"/>
          <p:cNvGrpSpPr/>
          <p:nvPr/>
        </p:nvGrpSpPr>
        <p:grpSpPr>
          <a:xfrm rot="5400000">
            <a:off x="4036904" y="6940710"/>
            <a:ext cx="1488591" cy="1488591"/>
            <a:chOff x="0" y="0"/>
            <a:chExt cx="812800" cy="812800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id="29" name="TextBox 29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5400000">
            <a:off x="4036904" y="3456284"/>
            <a:ext cx="1488591" cy="1488591"/>
            <a:chOff x="0" y="0"/>
            <a:chExt cx="812800" cy="812800"/>
          </a:xfrm>
        </p:grpSpPr>
        <p:sp>
          <p:nvSpPr>
            <p:cNvPr id="31" name="Freeform 3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32" name="TextBox 32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33" name="Group 33"/>
          <p:cNvGrpSpPr/>
          <p:nvPr/>
        </p:nvGrpSpPr>
        <p:grpSpPr>
          <a:xfrm rot="5400000">
            <a:off x="11089327" y="7417953"/>
            <a:ext cx="1488591" cy="1488591"/>
            <a:chOff x="0" y="0"/>
            <a:chExt cx="812800" cy="812800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36" name="Group 36"/>
          <p:cNvGrpSpPr/>
          <p:nvPr/>
        </p:nvGrpSpPr>
        <p:grpSpPr>
          <a:xfrm rot="5400000">
            <a:off x="2548314" y="6940710"/>
            <a:ext cx="1488591" cy="1488591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1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32573" tIns="132573" rIns="132573" bIns="132573" rtlCol="0" anchor="ctr"/>
            <a:lstStyle/>
            <a:p>
              <a:pPr algn="ctr">
                <a:lnSpc>
                  <a:spcPts val="1980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 rot="-5400000">
            <a:off x="152400" y="8581701"/>
            <a:ext cx="1857699" cy="1857699"/>
            <a:chOff x="0" y="0"/>
            <a:chExt cx="2476932" cy="2476932"/>
          </a:xfrm>
        </p:grpSpPr>
        <p:grpSp>
          <p:nvGrpSpPr>
            <p:cNvPr id="40" name="Group 40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C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67965" y="838200"/>
            <a:ext cx="8750872" cy="8492921"/>
            <a:chOff x="0" y="0"/>
            <a:chExt cx="2304756" cy="223681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304756" cy="2236819"/>
            </a:xfrm>
            <a:custGeom>
              <a:avLst/>
              <a:gdLst/>
              <a:ahLst/>
              <a:cxnLst/>
              <a:rect l="l" t="t" r="r" b="b"/>
              <a:pathLst>
                <a:path w="2304756" h="2236819">
                  <a:moveTo>
                    <a:pt x="0" y="0"/>
                  </a:moveTo>
                  <a:lnTo>
                    <a:pt x="2304756" y="0"/>
                  </a:lnTo>
                  <a:lnTo>
                    <a:pt x="2304756" y="2236819"/>
                  </a:lnTo>
                  <a:lnTo>
                    <a:pt x="0" y="2236819"/>
                  </a:lnTo>
                  <a:close/>
                </a:path>
              </a:pathLst>
            </a:custGeom>
            <a:solidFill>
              <a:srgbClr val="FFFFFF">
                <a:alpha val="69804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28575"/>
              <a:ext cx="2304756" cy="22653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343900" y="1103444"/>
            <a:ext cx="8213888" cy="3829801"/>
          </a:xfrm>
          <a:custGeom>
            <a:avLst/>
            <a:gdLst/>
            <a:ahLst/>
            <a:cxnLst/>
            <a:rect l="l" t="t" r="r" b="b"/>
            <a:pathLst>
              <a:path w="8213888" h="3829801">
                <a:moveTo>
                  <a:pt x="0" y="0"/>
                </a:moveTo>
                <a:lnTo>
                  <a:pt x="8213888" y="0"/>
                </a:lnTo>
                <a:lnTo>
                  <a:pt x="8213888" y="3829801"/>
                </a:lnTo>
                <a:lnTo>
                  <a:pt x="0" y="382980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1513" b="-21513"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5840667" y="394127"/>
            <a:ext cx="1418633" cy="1418633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6281130" y="709519"/>
            <a:ext cx="537707" cy="787849"/>
          </a:xfrm>
          <a:custGeom>
            <a:avLst/>
            <a:gdLst/>
            <a:ahLst/>
            <a:cxnLst/>
            <a:rect l="l" t="t" r="r" b="b"/>
            <a:pathLst>
              <a:path w="537707" h="787849">
                <a:moveTo>
                  <a:pt x="0" y="0"/>
                </a:moveTo>
                <a:lnTo>
                  <a:pt x="537707" y="0"/>
                </a:lnTo>
                <a:lnTo>
                  <a:pt x="537707" y="787850"/>
                </a:lnTo>
                <a:lnTo>
                  <a:pt x="0" y="7878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8343900" y="5220238"/>
            <a:ext cx="8206083" cy="3829801"/>
          </a:xfrm>
          <a:custGeom>
            <a:avLst/>
            <a:gdLst/>
            <a:ahLst/>
            <a:cxnLst/>
            <a:rect l="l" t="t" r="r" b="b"/>
            <a:pathLst>
              <a:path w="8206083" h="3829801">
                <a:moveTo>
                  <a:pt x="0" y="0"/>
                </a:moveTo>
                <a:lnTo>
                  <a:pt x="8206083" y="0"/>
                </a:lnTo>
                <a:lnTo>
                  <a:pt x="8206083" y="3829800"/>
                </a:lnTo>
                <a:lnTo>
                  <a:pt x="0" y="38298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42756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7808520" y="5618533"/>
            <a:ext cx="1070760" cy="1070760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8140974" y="5856586"/>
            <a:ext cx="405852" cy="594655"/>
          </a:xfrm>
          <a:custGeom>
            <a:avLst/>
            <a:gdLst/>
            <a:ahLst/>
            <a:cxnLst/>
            <a:rect l="l" t="t" r="r" b="b"/>
            <a:pathLst>
              <a:path w="405852" h="594655">
                <a:moveTo>
                  <a:pt x="0" y="0"/>
                </a:moveTo>
                <a:lnTo>
                  <a:pt x="405852" y="0"/>
                </a:lnTo>
                <a:lnTo>
                  <a:pt x="405852" y="594655"/>
                </a:lnTo>
                <a:lnTo>
                  <a:pt x="0" y="5946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5" name="Group 15"/>
          <p:cNvGrpSpPr>
            <a:grpSpLocks noChangeAspect="1"/>
          </p:cNvGrpSpPr>
          <p:nvPr/>
        </p:nvGrpSpPr>
        <p:grpSpPr>
          <a:xfrm>
            <a:off x="14860695" y="7077558"/>
            <a:ext cx="5246370" cy="5246370"/>
            <a:chOff x="0" y="0"/>
            <a:chExt cx="6355080" cy="635508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>
                <a:alpha val="47843"/>
              </a:srgbClr>
            </a:solidFill>
          </p:spPr>
        </p:sp>
      </p:grpSp>
      <p:grpSp>
        <p:nvGrpSpPr>
          <p:cNvPr id="17" name="Group 17"/>
          <p:cNvGrpSpPr>
            <a:grpSpLocks noChangeAspect="1"/>
          </p:cNvGrpSpPr>
          <p:nvPr/>
        </p:nvGrpSpPr>
        <p:grpSpPr>
          <a:xfrm>
            <a:off x="15478755" y="7695618"/>
            <a:ext cx="4010251" cy="4010251"/>
            <a:chOff x="0" y="0"/>
            <a:chExt cx="6355080" cy="635508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>
                <a:alpha val="47843"/>
              </a:srgbClr>
            </a:solidFill>
          </p:spPr>
        </p:sp>
      </p:grpSp>
      <p:grpSp>
        <p:nvGrpSpPr>
          <p:cNvPr id="19" name="Group 19"/>
          <p:cNvGrpSpPr>
            <a:grpSpLocks noChangeAspect="1"/>
          </p:cNvGrpSpPr>
          <p:nvPr/>
        </p:nvGrpSpPr>
        <p:grpSpPr>
          <a:xfrm>
            <a:off x="16079705" y="8183831"/>
            <a:ext cx="3033826" cy="3033826"/>
            <a:chOff x="0" y="0"/>
            <a:chExt cx="6355080" cy="635508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FFFFF">
                <a:alpha val="47843"/>
              </a:srgbClr>
            </a:solidFill>
          </p:spPr>
        </p:sp>
      </p:grpSp>
      <p:sp>
        <p:nvSpPr>
          <p:cNvPr id="21" name="TextBox 21"/>
          <p:cNvSpPr txBox="1"/>
          <p:nvPr/>
        </p:nvSpPr>
        <p:spPr>
          <a:xfrm>
            <a:off x="1028700" y="2565753"/>
            <a:ext cx="6512295" cy="22091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40"/>
              </a:lnSpc>
            </a:pPr>
            <a:r>
              <a:rPr lang="en-US" sz="6800" b="1">
                <a:solidFill>
                  <a:srgbClr val="07111E"/>
                </a:solidFill>
                <a:latin typeface="Rubik Bold"/>
                <a:ea typeface="Rubik Bold"/>
                <a:cs typeface="Rubik Bold"/>
                <a:sym typeface="Rubik Bold"/>
              </a:rPr>
              <a:t>Introduction</a:t>
            </a:r>
          </a:p>
          <a:p>
            <a:pPr algn="l">
              <a:lnSpc>
                <a:spcPts val="8840"/>
              </a:lnSpc>
            </a:pPr>
            <a:endParaRPr lang="en-US" sz="6800" b="1">
              <a:solidFill>
                <a:srgbClr val="07111E"/>
              </a:solidFill>
              <a:latin typeface="Rubik Bold"/>
              <a:ea typeface="Rubik Bold"/>
              <a:cs typeface="Rubik Bold"/>
              <a:sym typeface="Rubik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1028700" y="4320524"/>
            <a:ext cx="6159273" cy="41566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705"/>
              </a:lnSpc>
            </a:pPr>
            <a:r>
              <a:rPr lang="en-US" sz="23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• A simple voting system built in the C language.</a:t>
            </a:r>
          </a:p>
          <a:p>
            <a:pPr algn="l">
              <a:lnSpc>
                <a:spcPts val="3705"/>
              </a:lnSpc>
            </a:pPr>
            <a:r>
              <a:rPr lang="en-US" sz="23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• Simulates voting by allowing users to choose one of three candidates.</a:t>
            </a:r>
          </a:p>
          <a:p>
            <a:pPr algn="l">
              <a:lnSpc>
                <a:spcPts val="3705"/>
              </a:lnSpc>
            </a:pPr>
            <a:r>
              <a:rPr lang="en-US" sz="23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• Displays real-time results and identifies ties or winners automatically.</a:t>
            </a:r>
          </a:p>
          <a:p>
            <a:pPr algn="l">
              <a:lnSpc>
                <a:spcPts val="3705"/>
              </a:lnSpc>
            </a:pPr>
            <a:r>
              <a:rPr lang="en-US" sz="2316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• Demonstrates modular programming and logic in C.</a:t>
            </a:r>
          </a:p>
          <a:p>
            <a:pPr algn="l">
              <a:lnSpc>
                <a:spcPts val="3705"/>
              </a:lnSpc>
            </a:pPr>
            <a:endParaRPr lang="en-US" sz="2316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143769" y="-4125826"/>
            <a:ext cx="13560749" cy="14830672"/>
            <a:chOff x="0" y="0"/>
            <a:chExt cx="891155" cy="974609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91155" cy="974609"/>
            </a:xfrm>
            <a:custGeom>
              <a:avLst/>
              <a:gdLst/>
              <a:ahLst/>
              <a:cxnLst/>
              <a:rect l="l" t="t" r="r" b="b"/>
              <a:pathLst>
                <a:path w="891155" h="974609">
                  <a:moveTo>
                    <a:pt x="445578" y="0"/>
                  </a:moveTo>
                  <a:cubicBezTo>
                    <a:pt x="199492" y="0"/>
                    <a:pt x="0" y="218174"/>
                    <a:pt x="0" y="487305"/>
                  </a:cubicBezTo>
                  <a:cubicBezTo>
                    <a:pt x="0" y="756436"/>
                    <a:pt x="199492" y="974609"/>
                    <a:pt x="445578" y="974609"/>
                  </a:cubicBezTo>
                  <a:cubicBezTo>
                    <a:pt x="691663" y="974609"/>
                    <a:pt x="891155" y="756436"/>
                    <a:pt x="891155" y="487305"/>
                  </a:cubicBezTo>
                  <a:cubicBezTo>
                    <a:pt x="891155" y="218174"/>
                    <a:pt x="691663" y="0"/>
                    <a:pt x="44557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A6A6A6"/>
              </a:solidFill>
              <a:prstDash val="sysDot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83546" y="43745"/>
              <a:ext cx="724064" cy="83949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940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8874179" y="2452711"/>
            <a:ext cx="363624" cy="363624"/>
            <a:chOff x="0" y="0"/>
            <a:chExt cx="484832" cy="484832"/>
          </a:xfrm>
        </p:grpSpPr>
        <p:grpSp>
          <p:nvGrpSpPr>
            <p:cNvPr id="6" name="Group 6"/>
            <p:cNvGrpSpPr/>
            <p:nvPr/>
          </p:nvGrpSpPr>
          <p:grpSpPr>
            <a:xfrm>
              <a:off x="0" y="0"/>
              <a:ext cx="484832" cy="484832"/>
              <a:chOff x="0" y="0"/>
              <a:chExt cx="813004" cy="813004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3004" cy="813004"/>
              </a:xfrm>
              <a:custGeom>
                <a:avLst/>
                <a:gdLst/>
                <a:ahLst/>
                <a:cxnLst/>
                <a:rect l="l" t="t" r="r" b="b"/>
                <a:pathLst>
                  <a:path w="813004" h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lIns="43309" tIns="43309" rIns="43309" bIns="43309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796469" cy="818446"/>
              </a:xfrm>
              <a:custGeom>
                <a:avLst/>
                <a:gdLst/>
                <a:ahLst/>
                <a:cxnLst/>
                <a:rect l="l" t="t" r="r" b="b"/>
                <a:pathLst>
                  <a:path w="796469" h="818446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lIns="43309" tIns="43309" rIns="43309" bIns="43309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</p:grpSp>
      <p:sp>
        <p:nvSpPr>
          <p:cNvPr id="12" name="AutoShape 12"/>
          <p:cNvSpPr/>
          <p:nvPr/>
        </p:nvSpPr>
        <p:spPr>
          <a:xfrm flipH="1">
            <a:off x="778038" y="4940163"/>
            <a:ext cx="8277954" cy="6371679"/>
          </a:xfrm>
          <a:prstGeom prst="line">
            <a:avLst/>
          </a:prstGeom>
          <a:ln w="19050" cap="flat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grpSp>
        <p:nvGrpSpPr>
          <p:cNvPr id="13" name="Group 13"/>
          <p:cNvGrpSpPr/>
          <p:nvPr/>
        </p:nvGrpSpPr>
        <p:grpSpPr>
          <a:xfrm>
            <a:off x="8874179" y="4576539"/>
            <a:ext cx="363624" cy="363624"/>
            <a:chOff x="0" y="0"/>
            <a:chExt cx="484832" cy="484832"/>
          </a:xfrm>
        </p:grpSpPr>
        <p:grpSp>
          <p:nvGrpSpPr>
            <p:cNvPr id="14" name="Group 14"/>
            <p:cNvGrpSpPr/>
            <p:nvPr/>
          </p:nvGrpSpPr>
          <p:grpSpPr>
            <a:xfrm>
              <a:off x="0" y="0"/>
              <a:ext cx="484832" cy="484832"/>
              <a:chOff x="0" y="0"/>
              <a:chExt cx="813004" cy="813004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13004" cy="813004"/>
              </a:xfrm>
              <a:custGeom>
                <a:avLst/>
                <a:gdLst/>
                <a:ahLst/>
                <a:cxnLst/>
                <a:rect l="l" t="t" r="r" b="b"/>
                <a:pathLst>
                  <a:path w="813004" h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lIns="43309" tIns="43309" rIns="43309" bIns="43309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796469" cy="818446"/>
              </a:xfrm>
              <a:custGeom>
                <a:avLst/>
                <a:gdLst/>
                <a:ahLst/>
                <a:cxnLst/>
                <a:rect l="l" t="t" r="r" b="b"/>
                <a:pathLst>
                  <a:path w="796469" h="818446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lIns="43309" tIns="43309" rIns="43309" bIns="43309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</p:grpSp>
      <p:grpSp>
        <p:nvGrpSpPr>
          <p:cNvPr id="20" name="Group 20"/>
          <p:cNvGrpSpPr/>
          <p:nvPr/>
        </p:nvGrpSpPr>
        <p:grpSpPr>
          <a:xfrm>
            <a:off x="8874179" y="6346267"/>
            <a:ext cx="363624" cy="363624"/>
            <a:chOff x="0" y="0"/>
            <a:chExt cx="484832" cy="484832"/>
          </a:xfrm>
        </p:grpSpPr>
        <p:grpSp>
          <p:nvGrpSpPr>
            <p:cNvPr id="21" name="Group 21"/>
            <p:cNvGrpSpPr/>
            <p:nvPr/>
          </p:nvGrpSpPr>
          <p:grpSpPr>
            <a:xfrm>
              <a:off x="0" y="0"/>
              <a:ext cx="484832" cy="484832"/>
              <a:chOff x="0" y="0"/>
              <a:chExt cx="813004" cy="813004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3004" cy="813004"/>
              </a:xfrm>
              <a:custGeom>
                <a:avLst/>
                <a:gdLst/>
                <a:ahLst/>
                <a:cxnLst/>
                <a:rect l="l" t="t" r="r" b="b"/>
                <a:pathLst>
                  <a:path w="813004" h="813004">
                    <a:moveTo>
                      <a:pt x="406502" y="0"/>
                    </a:moveTo>
                    <a:cubicBezTo>
                      <a:pt x="181997" y="0"/>
                      <a:pt x="0" y="181997"/>
                      <a:pt x="0" y="406502"/>
                    </a:cubicBezTo>
                    <a:cubicBezTo>
                      <a:pt x="0" y="631007"/>
                      <a:pt x="181997" y="813004"/>
                      <a:pt x="406502" y="813004"/>
                    </a:cubicBezTo>
                    <a:cubicBezTo>
                      <a:pt x="631007" y="813004"/>
                      <a:pt x="813004" y="631007"/>
                      <a:pt x="813004" y="406502"/>
                    </a:cubicBezTo>
                    <a:cubicBezTo>
                      <a:pt x="813004" y="181997"/>
                      <a:pt x="631007" y="0"/>
                      <a:pt x="406502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olid"/>
                <a:miter/>
              </a:ln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76219" y="28594"/>
                <a:ext cx="660566" cy="708191"/>
              </a:xfrm>
              <a:prstGeom prst="rect">
                <a:avLst/>
              </a:prstGeom>
            </p:spPr>
            <p:txBody>
              <a:bodyPr lIns="43309" tIns="43309" rIns="43309" bIns="43309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56447" y="51316"/>
              <a:ext cx="371937" cy="382200"/>
              <a:chOff x="0" y="0"/>
              <a:chExt cx="796469" cy="818446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796469" cy="818446"/>
              </a:xfrm>
              <a:custGeom>
                <a:avLst/>
                <a:gdLst/>
                <a:ahLst/>
                <a:cxnLst/>
                <a:rect l="l" t="t" r="r" b="b"/>
                <a:pathLst>
                  <a:path w="796469" h="818446">
                    <a:moveTo>
                      <a:pt x="398235" y="0"/>
                    </a:moveTo>
                    <a:cubicBezTo>
                      <a:pt x="178296" y="0"/>
                      <a:pt x="0" y="183215"/>
                      <a:pt x="0" y="409223"/>
                    </a:cubicBezTo>
                    <a:cubicBezTo>
                      <a:pt x="0" y="635231"/>
                      <a:pt x="178296" y="818446"/>
                      <a:pt x="398235" y="818446"/>
                    </a:cubicBezTo>
                    <a:cubicBezTo>
                      <a:pt x="618174" y="818446"/>
                      <a:pt x="796469" y="635231"/>
                      <a:pt x="796469" y="409223"/>
                    </a:cubicBezTo>
                    <a:cubicBezTo>
                      <a:pt x="796469" y="183215"/>
                      <a:pt x="618174" y="0"/>
                      <a:pt x="398235" y="0"/>
                    </a:cubicBezTo>
                    <a:close/>
                  </a:path>
                </a:pathLst>
              </a:custGeom>
              <a:solidFill>
                <a:srgbClr val="EEEEEF"/>
              </a:solidFill>
              <a:ln w="19050" cap="sq">
                <a:solidFill>
                  <a:srgbClr val="A6A6A6"/>
                </a:solidFill>
                <a:prstDash val="sysDot"/>
                <a:miter/>
              </a:ln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74669" y="29104"/>
                <a:ext cx="647131" cy="712613"/>
              </a:xfrm>
              <a:prstGeom prst="rect">
                <a:avLst/>
              </a:prstGeom>
            </p:spPr>
            <p:txBody>
              <a:bodyPr lIns="43309" tIns="43309" rIns="43309" bIns="43309" rtlCol="0" anchor="ctr"/>
              <a:lstStyle/>
              <a:p>
                <a:pPr algn="ctr">
                  <a:lnSpc>
                    <a:spcPts val="2940"/>
                  </a:lnSpc>
                </a:pPr>
                <a:endParaRPr/>
              </a:p>
            </p:txBody>
          </p:sp>
        </p:grpSp>
      </p:grpSp>
      <p:sp>
        <p:nvSpPr>
          <p:cNvPr id="27" name="TextBox 27"/>
          <p:cNvSpPr txBox="1"/>
          <p:nvPr/>
        </p:nvSpPr>
        <p:spPr>
          <a:xfrm>
            <a:off x="10142777" y="3222836"/>
            <a:ext cx="6958402" cy="489285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12"/>
              </a:lnSpc>
            </a:pPr>
            <a:r>
              <a:rPr lang="en-US" sz="308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Allow users to vote for one of three candidates.</a:t>
            </a:r>
          </a:p>
          <a:p>
            <a:pPr algn="l">
              <a:lnSpc>
                <a:spcPts val="4312"/>
              </a:lnSpc>
            </a:pPr>
            <a:r>
              <a:rPr lang="en-US" sz="308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Display live results and identify ties.</a:t>
            </a:r>
          </a:p>
          <a:p>
            <a:pPr algn="l">
              <a:lnSpc>
                <a:spcPts val="4312"/>
              </a:lnSpc>
            </a:pPr>
            <a:r>
              <a:rPr lang="en-US" sz="308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Use modular functions for structure.</a:t>
            </a:r>
          </a:p>
          <a:p>
            <a:pPr algn="l">
              <a:lnSpc>
                <a:spcPts val="4312"/>
              </a:lnSpc>
            </a:pPr>
            <a:r>
              <a:rPr lang="en-US" sz="308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Demonstrate arrays, loops, and conditionals.</a:t>
            </a:r>
          </a:p>
          <a:p>
            <a:pPr algn="l">
              <a:lnSpc>
                <a:spcPts val="4312"/>
              </a:lnSpc>
            </a:pPr>
            <a:endParaRPr lang="en-US" sz="3080" b="1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8" name="AutoShape 28"/>
          <p:cNvSpPr/>
          <p:nvPr/>
        </p:nvSpPr>
        <p:spPr>
          <a:xfrm flipH="1">
            <a:off x="778038" y="6709891"/>
            <a:ext cx="8277954" cy="4601951"/>
          </a:xfrm>
          <a:prstGeom prst="line">
            <a:avLst/>
          </a:prstGeom>
          <a:ln w="19050" cap="flat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29" name="AutoShape 29"/>
          <p:cNvSpPr/>
          <p:nvPr/>
        </p:nvSpPr>
        <p:spPr>
          <a:xfrm flipH="1">
            <a:off x="778038" y="2816335"/>
            <a:ext cx="8277954" cy="8495507"/>
          </a:xfrm>
          <a:prstGeom prst="line">
            <a:avLst/>
          </a:prstGeom>
          <a:ln w="19050" cap="flat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none" w="sm" len="sm"/>
          </a:ln>
        </p:spPr>
      </p:sp>
      <p:sp>
        <p:nvSpPr>
          <p:cNvPr id="30" name="TextBox 30"/>
          <p:cNvSpPr txBox="1"/>
          <p:nvPr/>
        </p:nvSpPr>
        <p:spPr>
          <a:xfrm>
            <a:off x="1515878" y="4466817"/>
            <a:ext cx="5345914" cy="10452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029"/>
              </a:lnSpc>
              <a:spcBef>
                <a:spcPct val="0"/>
              </a:spcBef>
            </a:pPr>
            <a:r>
              <a:rPr lang="en-US" sz="7299" b="1" spc="-72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Objectives</a:t>
            </a:r>
          </a:p>
        </p:txBody>
      </p:sp>
      <p:grpSp>
        <p:nvGrpSpPr>
          <p:cNvPr id="31" name="Group 31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5" name="Group 35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8" name="Group 38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41" name="Group 41"/>
          <p:cNvGrpSpPr/>
          <p:nvPr/>
        </p:nvGrpSpPr>
        <p:grpSpPr>
          <a:xfrm rot="5400000">
            <a:off x="15736621" y="860230"/>
            <a:ext cx="1857699" cy="1857699"/>
            <a:chOff x="0" y="0"/>
            <a:chExt cx="2476932" cy="2476932"/>
          </a:xfrm>
        </p:grpSpPr>
        <p:grpSp>
          <p:nvGrpSpPr>
            <p:cNvPr id="42" name="Group 42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5" name="Group 45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46" name="Freeform 4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47" name="TextBox 47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8" name="Group 48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49" name="Freeform 4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50" name="TextBox 5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51" name="Group 51"/>
          <p:cNvGrpSpPr/>
          <p:nvPr/>
        </p:nvGrpSpPr>
        <p:grpSpPr>
          <a:xfrm>
            <a:off x="15927121" y="7025820"/>
            <a:ext cx="2348114" cy="3522171"/>
            <a:chOff x="0" y="0"/>
            <a:chExt cx="3130819" cy="4696228"/>
          </a:xfrm>
        </p:grpSpPr>
        <p:grpSp>
          <p:nvGrpSpPr>
            <p:cNvPr id="52" name="Group 52"/>
            <p:cNvGrpSpPr/>
            <p:nvPr/>
          </p:nvGrpSpPr>
          <p:grpSpPr>
            <a:xfrm rot="5400000">
              <a:off x="0" y="0"/>
              <a:ext cx="1565409" cy="1565409"/>
              <a:chOff x="0" y="0"/>
              <a:chExt cx="812800" cy="812800"/>
            </a:xfrm>
          </p:grpSpPr>
          <p:sp>
            <p:nvSpPr>
              <p:cNvPr id="53" name="Freeform 5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54" name="TextBox 5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55" name="Group 55"/>
            <p:cNvGrpSpPr/>
            <p:nvPr/>
          </p:nvGrpSpPr>
          <p:grpSpPr>
            <a:xfrm rot="5400000">
              <a:off x="1565409" y="1565409"/>
              <a:ext cx="1565409" cy="1565409"/>
              <a:chOff x="0" y="0"/>
              <a:chExt cx="812800" cy="812800"/>
            </a:xfrm>
          </p:grpSpPr>
          <p:sp>
            <p:nvSpPr>
              <p:cNvPr id="56" name="Freeform 5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57" name="TextBox 57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58" name="Group 58"/>
            <p:cNvGrpSpPr/>
            <p:nvPr/>
          </p:nvGrpSpPr>
          <p:grpSpPr>
            <a:xfrm rot="5400000">
              <a:off x="0" y="3130819"/>
              <a:ext cx="1565409" cy="1565409"/>
              <a:chOff x="0" y="0"/>
              <a:chExt cx="812800" cy="812800"/>
            </a:xfrm>
          </p:grpSpPr>
          <p:sp>
            <p:nvSpPr>
              <p:cNvPr id="59" name="Freeform 5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60" name="TextBox 6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61" name="Group 61"/>
          <p:cNvGrpSpPr/>
          <p:nvPr/>
        </p:nvGrpSpPr>
        <p:grpSpPr>
          <a:xfrm rot="5400000">
            <a:off x="4352632" y="1202051"/>
            <a:ext cx="1174057" cy="1174057"/>
            <a:chOff x="0" y="0"/>
            <a:chExt cx="812800" cy="812800"/>
          </a:xfrm>
        </p:grpSpPr>
        <p:sp>
          <p:nvSpPr>
            <p:cNvPr id="62" name="Freeform 6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id="63" name="TextBox 63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04561" tIns="104561" rIns="104561" bIns="104561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64" name="Group 64"/>
          <p:cNvGrpSpPr/>
          <p:nvPr/>
        </p:nvGrpSpPr>
        <p:grpSpPr>
          <a:xfrm rot="5400000">
            <a:off x="2102907" y="7255244"/>
            <a:ext cx="1174057" cy="1174057"/>
            <a:chOff x="0" y="0"/>
            <a:chExt cx="812800" cy="812800"/>
          </a:xfrm>
        </p:grpSpPr>
        <p:sp>
          <p:nvSpPr>
            <p:cNvPr id="65" name="Freeform 6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id="66" name="TextBox 66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04561" tIns="104561" rIns="104561" bIns="104561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67" name="Group 67"/>
          <p:cNvGrpSpPr/>
          <p:nvPr/>
        </p:nvGrpSpPr>
        <p:grpSpPr>
          <a:xfrm rot="5400000">
            <a:off x="5517186" y="1202051"/>
            <a:ext cx="1174057" cy="1174057"/>
            <a:chOff x="0" y="0"/>
            <a:chExt cx="812800" cy="812800"/>
          </a:xfrm>
        </p:grpSpPr>
        <p:sp>
          <p:nvSpPr>
            <p:cNvPr id="68" name="Freeform 6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69" name="TextBox 69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04561" tIns="104561" rIns="104561" bIns="104561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70" name="Group 70"/>
          <p:cNvGrpSpPr/>
          <p:nvPr/>
        </p:nvGrpSpPr>
        <p:grpSpPr>
          <a:xfrm rot="5400000">
            <a:off x="928850" y="7255244"/>
            <a:ext cx="1174057" cy="1174057"/>
            <a:chOff x="0" y="0"/>
            <a:chExt cx="812800" cy="812800"/>
          </a:xfrm>
        </p:grpSpPr>
        <p:sp>
          <p:nvSpPr>
            <p:cNvPr id="71" name="Freeform 7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id="72" name="TextBox 72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04561" tIns="104561" rIns="104561" bIns="104561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228725" y="5716326"/>
            <a:ext cx="15963900" cy="0"/>
          </a:xfrm>
          <a:prstGeom prst="line">
            <a:avLst/>
          </a:prstGeom>
          <a:ln w="19050" cap="flat">
            <a:gradFill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  <a:prstDash val="solid"/>
            <a:headEnd type="none" w="sm" len="sm"/>
            <a:tailEnd type="arrow" w="med" len="sm"/>
          </a:ln>
        </p:spPr>
      </p:sp>
      <p:grpSp>
        <p:nvGrpSpPr>
          <p:cNvPr id="3" name="Group 3"/>
          <p:cNvGrpSpPr/>
          <p:nvPr/>
        </p:nvGrpSpPr>
        <p:grpSpPr>
          <a:xfrm>
            <a:off x="5225135" y="5544876"/>
            <a:ext cx="266700" cy="26670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EEEF"/>
            </a:solidFill>
            <a:ln w="19050" cap="sq">
              <a:solidFill>
                <a:srgbClr val="A6A6A6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5263235" y="5582976"/>
            <a:ext cx="190500" cy="19050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EEEF"/>
            </a:solidFill>
            <a:ln w="19050" cap="sq">
              <a:solidFill>
                <a:srgbClr val="A6A6A6"/>
              </a:solidFill>
              <a:prstDash val="sysDot"/>
              <a:miter/>
            </a:ln>
          </p:spPr>
        </p:sp>
        <p:sp>
          <p:nvSpPr>
            <p:cNvPr id="8" name="TextBox 8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095375" y="5582976"/>
            <a:ext cx="266700" cy="266700"/>
            <a:chOff x="0" y="0"/>
            <a:chExt cx="812800" cy="8128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EEEF"/>
            </a:solidFill>
            <a:ln w="19050" cap="sq">
              <a:solidFill>
                <a:srgbClr val="A6A6A6"/>
              </a:solidFill>
              <a:prstDash val="solid"/>
              <a:miter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133475" y="5621076"/>
            <a:ext cx="190500" cy="190500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EEEF"/>
            </a:solidFill>
            <a:ln w="19050" cap="sq">
              <a:solidFill>
                <a:srgbClr val="A6A6A6"/>
              </a:solidFill>
              <a:prstDash val="sysDot"/>
              <a:miter/>
            </a:ln>
          </p:spPr>
        </p:sp>
        <p:sp>
          <p:nvSpPr>
            <p:cNvPr id="14" name="TextBox 14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1095375" y="5095875"/>
            <a:ext cx="831839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Q1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170768" y="6114082"/>
            <a:ext cx="2975724" cy="3190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Loops for repetition and continuous operation.</a:t>
            </a:r>
          </a:p>
          <a:p>
            <a:pPr algn="l">
              <a:lnSpc>
                <a:spcPts val="4200"/>
              </a:lnSpc>
            </a:pPr>
            <a:endParaRPr lang="en-US" sz="3000" b="1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  <a:p>
            <a:pPr algn="l">
              <a:lnSpc>
                <a:spcPts val="4200"/>
              </a:lnSpc>
            </a:pPr>
            <a:endParaRPr lang="en-US" sz="3000" b="1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123087" y="5020049"/>
            <a:ext cx="831839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S3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5878020" y="2303594"/>
            <a:ext cx="6830399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Problem-Solving Background</a:t>
            </a:r>
          </a:p>
          <a:p>
            <a:pPr marL="0" lvl="0" indent="0" algn="ctr">
              <a:lnSpc>
                <a:spcPts val="5500"/>
              </a:lnSpc>
              <a:spcBef>
                <a:spcPct val="0"/>
              </a:spcBef>
            </a:pPr>
            <a:endParaRPr lang="en-US" sz="5000" b="1" spc="-50">
              <a:solidFill>
                <a:srgbClr val="000000"/>
              </a:solidFill>
              <a:latin typeface="Libre Baskerville Bold"/>
              <a:ea typeface="Libre Baskerville Bold"/>
              <a:cs typeface="Libre Baskerville Bold"/>
              <a:sym typeface="Libre Baskerville Bold"/>
            </a:endParaRPr>
          </a:p>
        </p:txBody>
      </p:sp>
      <p:grpSp>
        <p:nvGrpSpPr>
          <p:cNvPr id="19" name="Group 19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6" name="Group 26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29" name="Group 29"/>
          <p:cNvGrpSpPr/>
          <p:nvPr/>
        </p:nvGrpSpPr>
        <p:grpSpPr>
          <a:xfrm rot="5400000">
            <a:off x="15736621" y="860230"/>
            <a:ext cx="1857699" cy="1857699"/>
            <a:chOff x="0" y="0"/>
            <a:chExt cx="2476932" cy="2476932"/>
          </a:xfrm>
        </p:grpSpPr>
        <p:grpSp>
          <p:nvGrpSpPr>
            <p:cNvPr id="30" name="Group 30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39" name="Group 39"/>
          <p:cNvGrpSpPr/>
          <p:nvPr/>
        </p:nvGrpSpPr>
        <p:grpSpPr>
          <a:xfrm>
            <a:off x="0" y="1216128"/>
            <a:ext cx="3522171" cy="3522171"/>
            <a:chOff x="0" y="0"/>
            <a:chExt cx="4696228" cy="4696228"/>
          </a:xfrm>
        </p:grpSpPr>
        <p:grpSp>
          <p:nvGrpSpPr>
            <p:cNvPr id="40" name="Group 40"/>
            <p:cNvGrpSpPr/>
            <p:nvPr/>
          </p:nvGrpSpPr>
          <p:grpSpPr>
            <a:xfrm rot="5400000">
              <a:off x="1565409" y="0"/>
              <a:ext cx="1565409" cy="1565409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5400000">
              <a:off x="3130819" y="1565409"/>
              <a:ext cx="1565409" cy="1565409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6" name="Group 46"/>
            <p:cNvGrpSpPr/>
            <p:nvPr/>
          </p:nvGrpSpPr>
          <p:grpSpPr>
            <a:xfrm rot="5400000">
              <a:off x="1565409" y="3130819"/>
              <a:ext cx="1565409" cy="1565409"/>
              <a:chOff x="0" y="0"/>
              <a:chExt cx="812800" cy="812800"/>
            </a:xfrm>
          </p:grpSpPr>
          <p:sp>
            <p:nvSpPr>
              <p:cNvPr id="47" name="Freeform 4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48" name="TextBox 4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9" name="Group 49"/>
            <p:cNvGrpSpPr/>
            <p:nvPr/>
          </p:nvGrpSpPr>
          <p:grpSpPr>
            <a:xfrm rot="5400000">
              <a:off x="0" y="1565409"/>
              <a:ext cx="1565409" cy="1565409"/>
              <a:chOff x="0" y="0"/>
              <a:chExt cx="812800" cy="812800"/>
            </a:xfrm>
          </p:grpSpPr>
          <p:sp>
            <p:nvSpPr>
              <p:cNvPr id="50" name="Freeform 5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51" name="TextBox 5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52" name="Group 52"/>
          <p:cNvGrpSpPr/>
          <p:nvPr/>
        </p:nvGrpSpPr>
        <p:grpSpPr>
          <a:xfrm>
            <a:off x="15967558" y="8016888"/>
            <a:ext cx="3522171" cy="3522171"/>
            <a:chOff x="0" y="0"/>
            <a:chExt cx="4696228" cy="4696228"/>
          </a:xfrm>
        </p:grpSpPr>
        <p:grpSp>
          <p:nvGrpSpPr>
            <p:cNvPr id="53" name="Group 53"/>
            <p:cNvGrpSpPr/>
            <p:nvPr/>
          </p:nvGrpSpPr>
          <p:grpSpPr>
            <a:xfrm rot="5400000">
              <a:off x="1565409" y="0"/>
              <a:ext cx="1565409" cy="1565409"/>
              <a:chOff x="0" y="0"/>
              <a:chExt cx="812800" cy="812800"/>
            </a:xfrm>
          </p:grpSpPr>
          <p:sp>
            <p:nvSpPr>
              <p:cNvPr id="54" name="Freeform 5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55" name="TextBox 5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56" name="Group 56"/>
            <p:cNvGrpSpPr/>
            <p:nvPr/>
          </p:nvGrpSpPr>
          <p:grpSpPr>
            <a:xfrm rot="5400000">
              <a:off x="3130819" y="1565409"/>
              <a:ext cx="1565409" cy="1565409"/>
              <a:chOff x="0" y="0"/>
              <a:chExt cx="812800" cy="812800"/>
            </a:xfrm>
          </p:grpSpPr>
          <p:sp>
            <p:nvSpPr>
              <p:cNvPr id="57" name="Freeform 5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58" name="TextBox 5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59" name="Group 59"/>
            <p:cNvGrpSpPr/>
            <p:nvPr/>
          </p:nvGrpSpPr>
          <p:grpSpPr>
            <a:xfrm rot="5400000">
              <a:off x="1565409" y="3130819"/>
              <a:ext cx="1565409" cy="1565409"/>
              <a:chOff x="0" y="0"/>
              <a:chExt cx="812800" cy="812800"/>
            </a:xfrm>
          </p:grpSpPr>
          <p:sp>
            <p:nvSpPr>
              <p:cNvPr id="60" name="Freeform 6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61" name="TextBox 6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62" name="Group 62"/>
            <p:cNvGrpSpPr/>
            <p:nvPr/>
          </p:nvGrpSpPr>
          <p:grpSpPr>
            <a:xfrm rot="5400000">
              <a:off x="0" y="1565409"/>
              <a:ext cx="1565409" cy="1565409"/>
              <a:chOff x="0" y="0"/>
              <a:chExt cx="812800" cy="812800"/>
            </a:xfrm>
          </p:grpSpPr>
          <p:sp>
            <p:nvSpPr>
              <p:cNvPr id="63" name="Freeform 6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64" name="TextBox 6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65" name="Group 65"/>
          <p:cNvGrpSpPr/>
          <p:nvPr/>
        </p:nvGrpSpPr>
        <p:grpSpPr>
          <a:xfrm rot="5400000">
            <a:off x="4489530" y="-582740"/>
            <a:ext cx="1174057" cy="1174057"/>
            <a:chOff x="0" y="0"/>
            <a:chExt cx="812800" cy="812800"/>
          </a:xfrm>
        </p:grpSpPr>
        <p:sp>
          <p:nvSpPr>
            <p:cNvPr id="66" name="Freeform 6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id="67" name="TextBox 67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04561" tIns="104561" rIns="104561" bIns="104561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68" name="Group 68"/>
          <p:cNvGrpSpPr/>
          <p:nvPr/>
        </p:nvGrpSpPr>
        <p:grpSpPr>
          <a:xfrm rot="5400000">
            <a:off x="7841941" y="3818416"/>
            <a:ext cx="1174057" cy="1174057"/>
            <a:chOff x="0" y="0"/>
            <a:chExt cx="812800" cy="812800"/>
          </a:xfrm>
        </p:grpSpPr>
        <p:sp>
          <p:nvSpPr>
            <p:cNvPr id="69" name="Freeform 6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id="70" name="TextBox 70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04561" tIns="104561" rIns="104561" bIns="104561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71" name="Group 71"/>
          <p:cNvGrpSpPr/>
          <p:nvPr/>
        </p:nvGrpSpPr>
        <p:grpSpPr>
          <a:xfrm rot="5400000">
            <a:off x="14947793" y="3756388"/>
            <a:ext cx="1174057" cy="1174057"/>
            <a:chOff x="0" y="0"/>
            <a:chExt cx="812800" cy="812800"/>
          </a:xfrm>
        </p:grpSpPr>
        <p:sp>
          <p:nvSpPr>
            <p:cNvPr id="72" name="Freeform 7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73" name="TextBox 73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04561" tIns="104561" rIns="104561" bIns="104561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74" name="Group 74"/>
          <p:cNvGrpSpPr/>
          <p:nvPr/>
        </p:nvGrpSpPr>
        <p:grpSpPr>
          <a:xfrm rot="5400000">
            <a:off x="3522171" y="3929781"/>
            <a:ext cx="1174057" cy="1174057"/>
            <a:chOff x="0" y="0"/>
            <a:chExt cx="812800" cy="812800"/>
          </a:xfrm>
        </p:grpSpPr>
        <p:sp>
          <p:nvSpPr>
            <p:cNvPr id="75" name="Freeform 7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BEBEC"/>
            </a:solidFill>
          </p:spPr>
        </p:sp>
        <p:sp>
          <p:nvSpPr>
            <p:cNvPr id="76" name="TextBox 76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104561" tIns="104561" rIns="104561" bIns="104561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77" name="Group 77"/>
          <p:cNvGrpSpPr/>
          <p:nvPr/>
        </p:nvGrpSpPr>
        <p:grpSpPr>
          <a:xfrm>
            <a:off x="10272306" y="5582976"/>
            <a:ext cx="266700" cy="266700"/>
            <a:chOff x="0" y="0"/>
            <a:chExt cx="812800" cy="812800"/>
          </a:xfrm>
        </p:grpSpPr>
        <p:sp>
          <p:nvSpPr>
            <p:cNvPr id="78" name="Freeform 7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EEEF"/>
            </a:solidFill>
            <a:ln w="19050" cap="sq">
              <a:solidFill>
                <a:srgbClr val="A6A6A6"/>
              </a:solidFill>
              <a:prstDash val="solid"/>
              <a:miter/>
            </a:ln>
          </p:spPr>
        </p:sp>
        <p:sp>
          <p:nvSpPr>
            <p:cNvPr id="79" name="TextBox 79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grpSp>
        <p:nvGrpSpPr>
          <p:cNvPr id="80" name="Group 80"/>
          <p:cNvGrpSpPr/>
          <p:nvPr/>
        </p:nvGrpSpPr>
        <p:grpSpPr>
          <a:xfrm>
            <a:off x="14349900" y="5640126"/>
            <a:ext cx="266700" cy="266700"/>
            <a:chOff x="0" y="0"/>
            <a:chExt cx="812800" cy="812800"/>
          </a:xfrm>
        </p:grpSpPr>
        <p:sp>
          <p:nvSpPr>
            <p:cNvPr id="81" name="Freeform 8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EEEEEF"/>
            </a:solidFill>
            <a:ln w="19050" cap="sq">
              <a:solidFill>
                <a:srgbClr val="A6A6A6"/>
              </a:solidFill>
              <a:prstDash val="solid"/>
              <a:miter/>
            </a:ln>
          </p:spPr>
        </p:sp>
        <p:sp>
          <p:nvSpPr>
            <p:cNvPr id="82" name="TextBox 82"/>
            <p:cNvSpPr txBox="1"/>
            <p:nvPr/>
          </p:nvSpPr>
          <p:spPr>
            <a:xfrm>
              <a:off x="76200" y="66675"/>
              <a:ext cx="660400" cy="6699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39"/>
                </a:lnSpc>
              </a:pPr>
              <a:endParaRPr/>
            </a:p>
          </p:txBody>
        </p:sp>
      </p:grpSp>
      <p:sp>
        <p:nvSpPr>
          <p:cNvPr id="83" name="TextBox 83"/>
          <p:cNvSpPr txBox="1"/>
          <p:nvPr/>
        </p:nvSpPr>
        <p:spPr>
          <a:xfrm>
            <a:off x="5157901" y="5047869"/>
            <a:ext cx="831839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S2</a:t>
            </a:r>
          </a:p>
        </p:txBody>
      </p:sp>
      <p:sp>
        <p:nvSpPr>
          <p:cNvPr id="84" name="TextBox 84"/>
          <p:cNvSpPr txBox="1"/>
          <p:nvPr/>
        </p:nvSpPr>
        <p:spPr>
          <a:xfrm>
            <a:off x="14200680" y="5056213"/>
            <a:ext cx="831839" cy="365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S4</a:t>
            </a:r>
          </a:p>
        </p:txBody>
      </p:sp>
      <p:sp>
        <p:nvSpPr>
          <p:cNvPr id="85" name="TextBox 85"/>
          <p:cNvSpPr txBox="1"/>
          <p:nvPr/>
        </p:nvSpPr>
        <p:spPr>
          <a:xfrm>
            <a:off x="4501878" y="6068751"/>
            <a:ext cx="2975724" cy="2481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• Arrays for storing candidate names and votes.</a:t>
            </a:r>
          </a:p>
          <a:p>
            <a:pPr algn="l">
              <a:lnSpc>
                <a:spcPts val="3919"/>
              </a:lnSpc>
            </a:pPr>
            <a:endParaRPr lang="en-US" sz="2799" b="1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86" name="TextBox 86"/>
          <p:cNvSpPr txBox="1"/>
          <p:nvPr/>
        </p:nvSpPr>
        <p:spPr>
          <a:xfrm>
            <a:off x="8618381" y="6241804"/>
            <a:ext cx="4253270" cy="8070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• Conditional statements 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79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for decision-making.</a:t>
            </a:r>
          </a:p>
        </p:txBody>
      </p:sp>
      <p:sp>
        <p:nvSpPr>
          <p:cNvPr id="87" name="TextBox 87"/>
          <p:cNvSpPr txBox="1"/>
          <p:nvPr/>
        </p:nvSpPr>
        <p:spPr>
          <a:xfrm>
            <a:off x="13466207" y="6144951"/>
            <a:ext cx="3793093" cy="15979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81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• Functions for</a:t>
            </a:r>
          </a:p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81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modular design</a:t>
            </a:r>
          </a:p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819" b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and better readability.</a:t>
            </a:r>
          </a:p>
          <a:p>
            <a:pPr algn="ctr">
              <a:lnSpc>
                <a:spcPts val="3101"/>
              </a:lnSpc>
              <a:spcBef>
                <a:spcPct val="0"/>
              </a:spcBef>
            </a:pPr>
            <a:endParaRPr lang="en-US" sz="2819" b="1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509367" y="1333611"/>
            <a:ext cx="10749933" cy="443225"/>
            <a:chOff x="0" y="0"/>
            <a:chExt cx="2831258" cy="11673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31258" cy="116734"/>
            </a:xfrm>
            <a:custGeom>
              <a:avLst/>
              <a:gdLst/>
              <a:ahLst/>
              <a:cxnLst/>
              <a:rect l="l" t="t" r="r" b="b"/>
              <a:pathLst>
                <a:path w="2831258" h="116734">
                  <a:moveTo>
                    <a:pt x="0" y="0"/>
                  </a:moveTo>
                  <a:lnTo>
                    <a:pt x="2831258" y="0"/>
                  </a:lnTo>
                  <a:lnTo>
                    <a:pt x="2831258" y="116734"/>
                  </a:lnTo>
                  <a:lnTo>
                    <a:pt x="0" y="116734"/>
                  </a:lnTo>
                  <a:close/>
                </a:path>
              </a:pathLst>
            </a:custGeom>
            <a:solidFill>
              <a:srgbClr val="E1E1E2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831258" cy="15483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6509367" y="6947459"/>
            <a:ext cx="10749933" cy="2310841"/>
            <a:chOff x="0" y="0"/>
            <a:chExt cx="2831258" cy="60861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831258" cy="608617"/>
            </a:xfrm>
            <a:custGeom>
              <a:avLst/>
              <a:gdLst/>
              <a:ahLst/>
              <a:cxnLst/>
              <a:rect l="l" t="t" r="r" b="b"/>
              <a:pathLst>
                <a:path w="2831258" h="608617">
                  <a:moveTo>
                    <a:pt x="0" y="0"/>
                  </a:moveTo>
                  <a:lnTo>
                    <a:pt x="2831258" y="0"/>
                  </a:lnTo>
                  <a:lnTo>
                    <a:pt x="2831258" y="608617"/>
                  </a:lnTo>
                  <a:lnTo>
                    <a:pt x="0" y="608617"/>
                  </a:lnTo>
                  <a:close/>
                </a:path>
              </a:pathLst>
            </a:custGeom>
            <a:solidFill>
              <a:srgbClr val="EBEBEB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2831258" cy="64671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-171777" y="-2501334"/>
            <a:ext cx="5566734" cy="13698118"/>
            <a:chOff x="0" y="0"/>
            <a:chExt cx="7422312" cy="18264158"/>
          </a:xfrm>
        </p:grpSpPr>
        <p:sp>
          <p:nvSpPr>
            <p:cNvPr id="9" name="Freeform 9"/>
            <p:cNvSpPr/>
            <p:nvPr/>
          </p:nvSpPr>
          <p:spPr>
            <a:xfrm>
              <a:off x="0" y="14191164"/>
              <a:ext cx="7422312" cy="4072994"/>
            </a:xfrm>
            <a:custGeom>
              <a:avLst/>
              <a:gdLst/>
              <a:ahLst/>
              <a:cxnLst/>
              <a:rect l="l" t="t" r="r" b="b"/>
              <a:pathLst>
                <a:path w="7422312" h="4072994">
                  <a:moveTo>
                    <a:pt x="0" y="0"/>
                  </a:moveTo>
                  <a:lnTo>
                    <a:pt x="7422312" y="0"/>
                  </a:lnTo>
                  <a:lnTo>
                    <a:pt x="7422312" y="4072994"/>
                  </a:lnTo>
                  <a:lnTo>
                    <a:pt x="0" y="40729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0" name="Freeform 10"/>
            <p:cNvSpPr/>
            <p:nvPr/>
          </p:nvSpPr>
          <p:spPr>
            <a:xfrm>
              <a:off x="0" y="9455804"/>
              <a:ext cx="7422312" cy="4072994"/>
            </a:xfrm>
            <a:custGeom>
              <a:avLst/>
              <a:gdLst/>
              <a:ahLst/>
              <a:cxnLst/>
              <a:rect l="l" t="t" r="r" b="b"/>
              <a:pathLst>
                <a:path w="7422312" h="4072994">
                  <a:moveTo>
                    <a:pt x="0" y="0"/>
                  </a:moveTo>
                  <a:lnTo>
                    <a:pt x="7422312" y="0"/>
                  </a:lnTo>
                  <a:lnTo>
                    <a:pt x="7422312" y="4072994"/>
                  </a:lnTo>
                  <a:lnTo>
                    <a:pt x="0" y="40729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1" name="Freeform 11"/>
            <p:cNvSpPr/>
            <p:nvPr/>
          </p:nvSpPr>
          <p:spPr>
            <a:xfrm>
              <a:off x="0" y="4735360"/>
              <a:ext cx="7422312" cy="4072994"/>
            </a:xfrm>
            <a:custGeom>
              <a:avLst/>
              <a:gdLst/>
              <a:ahLst/>
              <a:cxnLst/>
              <a:rect l="l" t="t" r="r" b="b"/>
              <a:pathLst>
                <a:path w="7422312" h="4072994">
                  <a:moveTo>
                    <a:pt x="0" y="0"/>
                  </a:moveTo>
                  <a:lnTo>
                    <a:pt x="7422312" y="0"/>
                  </a:lnTo>
                  <a:lnTo>
                    <a:pt x="7422312" y="4072994"/>
                  </a:lnTo>
                  <a:lnTo>
                    <a:pt x="0" y="40729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12" name="Freeform 12"/>
            <p:cNvSpPr/>
            <p:nvPr/>
          </p:nvSpPr>
          <p:spPr>
            <a:xfrm>
              <a:off x="0" y="0"/>
              <a:ext cx="7422312" cy="4072994"/>
            </a:xfrm>
            <a:custGeom>
              <a:avLst/>
              <a:gdLst/>
              <a:ahLst/>
              <a:cxnLst/>
              <a:rect l="l" t="t" r="r" b="b"/>
              <a:pathLst>
                <a:path w="7422312" h="4072994">
                  <a:moveTo>
                    <a:pt x="0" y="0"/>
                  </a:moveTo>
                  <a:lnTo>
                    <a:pt x="7422312" y="0"/>
                  </a:lnTo>
                  <a:lnTo>
                    <a:pt x="7422312" y="4072994"/>
                  </a:lnTo>
                  <a:lnTo>
                    <a:pt x="0" y="407299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3" name="TextBox 13"/>
          <p:cNvSpPr txBox="1"/>
          <p:nvPr/>
        </p:nvSpPr>
        <p:spPr>
          <a:xfrm>
            <a:off x="6184523" y="1001824"/>
            <a:ext cx="6830399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5500"/>
              </a:lnSpc>
              <a:spcBef>
                <a:spcPct val="0"/>
              </a:spcBef>
            </a:pPr>
            <a:r>
              <a:rPr lang="en-US" sz="5000" b="1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Program Structure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184523" y="2814429"/>
            <a:ext cx="11778633" cy="30287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827"/>
              </a:lnSpc>
            </a:pPr>
            <a:r>
              <a:rPr lang="en-US" sz="3448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Initialize candidates and votes.</a:t>
            </a:r>
          </a:p>
          <a:p>
            <a:pPr algn="l">
              <a:lnSpc>
                <a:spcPts val="4827"/>
              </a:lnSpc>
            </a:pPr>
            <a:r>
              <a:rPr lang="en-US" sz="3448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Display user menu and process input.</a:t>
            </a:r>
          </a:p>
          <a:p>
            <a:pPr algn="l">
              <a:lnSpc>
                <a:spcPts val="4827"/>
              </a:lnSpc>
            </a:pPr>
            <a:r>
              <a:rPr lang="en-US" sz="3448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Cast votes or display results based on user selection.</a:t>
            </a:r>
          </a:p>
          <a:p>
            <a:pPr algn="l">
              <a:lnSpc>
                <a:spcPts val="4827"/>
              </a:lnSpc>
            </a:pPr>
            <a:r>
              <a:rPr lang="en-US" sz="3448" b="1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Handle invalid input and exit when requested.</a:t>
            </a:r>
          </a:p>
          <a:p>
            <a:pPr algn="l">
              <a:lnSpc>
                <a:spcPts val="4827"/>
              </a:lnSpc>
            </a:pPr>
            <a:endParaRPr lang="en-US" sz="3448" b="1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5400000">
            <a:off x="15736621" y="803205"/>
            <a:ext cx="1857699" cy="1857699"/>
            <a:chOff x="0" y="0"/>
            <a:chExt cx="2476932" cy="2476932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22" name="Group 22"/>
          <p:cNvGrpSpPr/>
          <p:nvPr/>
        </p:nvGrpSpPr>
        <p:grpSpPr>
          <a:xfrm rot="5400000">
            <a:off x="1133475" y="1333631"/>
            <a:ext cx="928850" cy="92885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82723" tIns="82723" rIns="82723" bIns="82723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428885" y="2579983"/>
            <a:ext cx="6469758" cy="711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b="1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Global Declaration </a:t>
            </a:r>
          </a:p>
        </p:txBody>
      </p:sp>
      <p:sp>
        <p:nvSpPr>
          <p:cNvPr id="26" name="Freeform 26"/>
          <p:cNvSpPr/>
          <p:nvPr/>
        </p:nvSpPr>
        <p:spPr>
          <a:xfrm>
            <a:off x="13473098" y="5561585"/>
            <a:ext cx="4407718" cy="4407718"/>
          </a:xfrm>
          <a:custGeom>
            <a:avLst/>
            <a:gdLst/>
            <a:ahLst/>
            <a:cxnLst/>
            <a:rect l="l" t="t" r="r" b="b"/>
            <a:pathLst>
              <a:path w="4407718" h="4407718">
                <a:moveTo>
                  <a:pt x="0" y="0"/>
                </a:moveTo>
                <a:lnTo>
                  <a:pt x="4407718" y="0"/>
                </a:lnTo>
                <a:lnTo>
                  <a:pt x="4407718" y="4407718"/>
                </a:lnTo>
                <a:lnTo>
                  <a:pt x="0" y="44077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7928833" y="2532358"/>
            <a:ext cx="8736638" cy="4806885"/>
            <a:chOff x="0" y="0"/>
            <a:chExt cx="2301008" cy="126601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301008" cy="1266011"/>
            </a:xfrm>
            <a:custGeom>
              <a:avLst/>
              <a:gdLst/>
              <a:ahLst/>
              <a:cxnLst/>
              <a:rect l="l" t="t" r="r" b="b"/>
              <a:pathLst>
                <a:path w="2301008" h="1266011">
                  <a:moveTo>
                    <a:pt x="26584" y="0"/>
                  </a:moveTo>
                  <a:lnTo>
                    <a:pt x="2274423" y="0"/>
                  </a:lnTo>
                  <a:cubicBezTo>
                    <a:pt x="2289105" y="0"/>
                    <a:pt x="2301008" y="11902"/>
                    <a:pt x="2301008" y="26584"/>
                  </a:cubicBezTo>
                  <a:lnTo>
                    <a:pt x="2301008" y="1239426"/>
                  </a:lnTo>
                  <a:cubicBezTo>
                    <a:pt x="2301008" y="1246477"/>
                    <a:pt x="2298207" y="1253239"/>
                    <a:pt x="2293221" y="1258224"/>
                  </a:cubicBezTo>
                  <a:cubicBezTo>
                    <a:pt x="2288236" y="1263210"/>
                    <a:pt x="2281474" y="1266011"/>
                    <a:pt x="2274423" y="1266011"/>
                  </a:cubicBezTo>
                  <a:lnTo>
                    <a:pt x="26584" y="1266011"/>
                  </a:lnTo>
                  <a:cubicBezTo>
                    <a:pt x="11902" y="1266011"/>
                    <a:pt x="0" y="1254109"/>
                    <a:pt x="0" y="1239426"/>
                  </a:cubicBezTo>
                  <a:lnTo>
                    <a:pt x="0" y="26584"/>
                  </a:lnTo>
                  <a:cubicBezTo>
                    <a:pt x="0" y="19534"/>
                    <a:pt x="2801" y="12772"/>
                    <a:pt x="7786" y="7786"/>
                  </a:cubicBezTo>
                  <a:cubicBezTo>
                    <a:pt x="12772" y="2801"/>
                    <a:pt x="19534" y="0"/>
                    <a:pt x="26584" y="0"/>
                  </a:cubicBezTo>
                  <a:close/>
                </a:path>
              </a:pathLst>
            </a:custGeom>
            <a:solidFill>
              <a:srgbClr val="3E3E3E">
                <a:alpha val="6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19050"/>
              <a:ext cx="2301008" cy="12469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30" name="Group 30"/>
          <p:cNvGrpSpPr/>
          <p:nvPr/>
        </p:nvGrpSpPr>
        <p:grpSpPr>
          <a:xfrm rot="5400000">
            <a:off x="5404085" y="8037505"/>
            <a:ext cx="928850" cy="1857699"/>
            <a:chOff x="0" y="0"/>
            <a:chExt cx="1238466" cy="2476932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4" name="Group 34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37" name="Group 37"/>
          <p:cNvGrpSpPr/>
          <p:nvPr/>
        </p:nvGrpSpPr>
        <p:grpSpPr>
          <a:xfrm rot="5400000">
            <a:off x="5819437" y="464425"/>
            <a:ext cx="1857699" cy="928850"/>
            <a:chOff x="0" y="0"/>
            <a:chExt cx="2476932" cy="1238466"/>
          </a:xfrm>
        </p:grpSpPr>
        <p:grpSp>
          <p:nvGrpSpPr>
            <p:cNvPr id="38" name="Group 38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39" name="Freeform 39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40" name="TextBox 40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1" name="Group 41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42" name="Freeform 4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43" name="TextBox 4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sp>
        <p:nvSpPr>
          <p:cNvPr id="44" name="TextBox 44"/>
          <p:cNvSpPr txBox="1"/>
          <p:nvPr/>
        </p:nvSpPr>
        <p:spPr>
          <a:xfrm>
            <a:off x="8212693" y="2233393"/>
            <a:ext cx="7916818" cy="463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58"/>
              </a:lnSpc>
            </a:pPr>
            <a:endParaRPr/>
          </a:p>
          <a:p>
            <a:pPr algn="l">
              <a:lnSpc>
                <a:spcPts val="4058"/>
              </a:lnSpc>
            </a:pPr>
            <a:r>
              <a:rPr lang="en-US" sz="3382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#define num_candidate 3</a:t>
            </a:r>
          </a:p>
          <a:p>
            <a:pPr algn="l">
              <a:lnSpc>
                <a:spcPts val="4058"/>
              </a:lnSpc>
            </a:pPr>
            <a:r>
              <a:rPr lang="en-US" sz="3382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#define candidate_name 40</a:t>
            </a:r>
          </a:p>
          <a:p>
            <a:pPr algn="l">
              <a:lnSpc>
                <a:spcPts val="4058"/>
              </a:lnSpc>
            </a:pPr>
            <a:r>
              <a:rPr lang="en-US" sz="3382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char candidate[num_candidate][candidate_name] = {"Candidate 1", "Candidate 2", "Candidate 3"};</a:t>
            </a:r>
          </a:p>
          <a:p>
            <a:pPr algn="l">
              <a:lnSpc>
                <a:spcPts val="4058"/>
              </a:lnSpc>
            </a:pPr>
            <a:r>
              <a:rPr lang="en-US" sz="3382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int votes[num_candidate] = {0, 0, 0};</a:t>
            </a:r>
          </a:p>
        </p:txBody>
      </p:sp>
      <p:sp>
        <p:nvSpPr>
          <p:cNvPr id="45" name="TextBox 45"/>
          <p:cNvSpPr txBox="1"/>
          <p:nvPr/>
        </p:nvSpPr>
        <p:spPr>
          <a:xfrm>
            <a:off x="1428885" y="3472158"/>
            <a:ext cx="5459506" cy="3693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80"/>
              </a:lnSpc>
            </a:pPr>
            <a:r>
              <a:rPr lang="en-US" sz="4200" spc="-84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•Defines constants and initialises arrays for candidates and votes.</a:t>
            </a:r>
          </a:p>
          <a:p>
            <a:pPr marL="0" lvl="0" indent="0" algn="l">
              <a:lnSpc>
                <a:spcPts val="5880"/>
              </a:lnSpc>
              <a:spcBef>
                <a:spcPct val="0"/>
              </a:spcBef>
            </a:pPr>
            <a:endParaRPr lang="en-US" sz="4200" spc="-84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20945" y="2115646"/>
            <a:ext cx="13646110" cy="140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00"/>
              </a:lnSpc>
            </a:pPr>
            <a:r>
              <a:rPr lang="en-US" sz="5000" b="1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Main Function Logic</a:t>
            </a:r>
          </a:p>
          <a:p>
            <a:pPr marL="0" lvl="0" indent="0" algn="ctr">
              <a:lnSpc>
                <a:spcPts val="5500"/>
              </a:lnSpc>
              <a:spcBef>
                <a:spcPct val="0"/>
              </a:spcBef>
            </a:pPr>
            <a:endParaRPr lang="en-US" sz="5000" b="1" spc="-50">
              <a:solidFill>
                <a:srgbClr val="000000"/>
              </a:solidFill>
              <a:latin typeface="Libre Baskerville Bold"/>
              <a:ea typeface="Libre Baskerville Bold"/>
              <a:cs typeface="Libre Baskerville Bold"/>
              <a:sym typeface="Libre Baskerville Bold"/>
            </a:endParaRPr>
          </a:p>
        </p:txBody>
      </p:sp>
      <p:grpSp>
        <p:nvGrpSpPr>
          <p:cNvPr id="3" name="Group 3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4" name="Group 4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7" name="Group 7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13" name="Group 13"/>
          <p:cNvGrpSpPr/>
          <p:nvPr/>
        </p:nvGrpSpPr>
        <p:grpSpPr>
          <a:xfrm rot="-5400000">
            <a:off x="0" y="3581286"/>
            <a:ext cx="2813087" cy="2813087"/>
            <a:chOff x="0" y="0"/>
            <a:chExt cx="3750782" cy="3750782"/>
          </a:xfrm>
        </p:grpSpPr>
        <p:grpSp>
          <p:nvGrpSpPr>
            <p:cNvPr id="14" name="Group 14"/>
            <p:cNvGrpSpPr/>
            <p:nvPr/>
          </p:nvGrpSpPr>
          <p:grpSpPr>
            <a:xfrm rot="5400000">
              <a:off x="1875391" y="0"/>
              <a:ext cx="1875391" cy="1875391"/>
              <a:chOff x="0" y="0"/>
              <a:chExt cx="812800" cy="812800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7" name="Group 17"/>
            <p:cNvGrpSpPr/>
            <p:nvPr/>
          </p:nvGrpSpPr>
          <p:grpSpPr>
            <a:xfrm rot="5400000">
              <a:off x="0" y="1875391"/>
              <a:ext cx="1875391" cy="1875391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20" name="Group 20"/>
          <p:cNvGrpSpPr/>
          <p:nvPr/>
        </p:nvGrpSpPr>
        <p:grpSpPr>
          <a:xfrm>
            <a:off x="15967558" y="8016888"/>
            <a:ext cx="3522171" cy="3522171"/>
            <a:chOff x="0" y="0"/>
            <a:chExt cx="4696228" cy="4696228"/>
          </a:xfrm>
        </p:grpSpPr>
        <p:grpSp>
          <p:nvGrpSpPr>
            <p:cNvPr id="21" name="Group 21"/>
            <p:cNvGrpSpPr/>
            <p:nvPr/>
          </p:nvGrpSpPr>
          <p:grpSpPr>
            <a:xfrm rot="5400000">
              <a:off x="1565409" y="0"/>
              <a:ext cx="1565409" cy="1565409"/>
              <a:chOff x="0" y="0"/>
              <a:chExt cx="812800" cy="81280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 rot="5400000">
              <a:off x="3130819" y="1565409"/>
              <a:ext cx="1565409" cy="1565409"/>
              <a:chOff x="0" y="0"/>
              <a:chExt cx="812800" cy="812800"/>
            </a:xfrm>
          </p:grpSpPr>
          <p:sp>
            <p:nvSpPr>
              <p:cNvPr id="25" name="Freeform 2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26" name="TextBox 2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7" name="Group 27"/>
            <p:cNvGrpSpPr/>
            <p:nvPr/>
          </p:nvGrpSpPr>
          <p:grpSpPr>
            <a:xfrm rot="5400000">
              <a:off x="1565409" y="3130819"/>
              <a:ext cx="1565409" cy="1565409"/>
              <a:chOff x="0" y="0"/>
              <a:chExt cx="812800" cy="8128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 rot="5400000">
              <a:off x="0" y="1565409"/>
              <a:ext cx="1565409" cy="1565409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33" name="Group 33"/>
          <p:cNvGrpSpPr/>
          <p:nvPr/>
        </p:nvGrpSpPr>
        <p:grpSpPr>
          <a:xfrm>
            <a:off x="15967055" y="0"/>
            <a:ext cx="3522171" cy="3522171"/>
            <a:chOff x="0" y="0"/>
            <a:chExt cx="4696228" cy="4696228"/>
          </a:xfrm>
        </p:grpSpPr>
        <p:grpSp>
          <p:nvGrpSpPr>
            <p:cNvPr id="34" name="Group 34"/>
            <p:cNvGrpSpPr/>
            <p:nvPr/>
          </p:nvGrpSpPr>
          <p:grpSpPr>
            <a:xfrm rot="5400000">
              <a:off x="1565409" y="0"/>
              <a:ext cx="1565409" cy="1565409"/>
              <a:chOff x="0" y="0"/>
              <a:chExt cx="812800" cy="812800"/>
            </a:xfrm>
          </p:grpSpPr>
          <p:sp>
            <p:nvSpPr>
              <p:cNvPr id="35" name="Freeform 3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36" name="TextBox 36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7" name="Group 37"/>
            <p:cNvGrpSpPr/>
            <p:nvPr/>
          </p:nvGrpSpPr>
          <p:grpSpPr>
            <a:xfrm rot="5400000">
              <a:off x="3130819" y="1565409"/>
              <a:ext cx="1565409" cy="1565409"/>
              <a:chOff x="0" y="0"/>
              <a:chExt cx="812800" cy="81280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39" name="TextBox 3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0" name="Group 40"/>
            <p:cNvGrpSpPr/>
            <p:nvPr/>
          </p:nvGrpSpPr>
          <p:grpSpPr>
            <a:xfrm rot="5400000">
              <a:off x="1565409" y="3130819"/>
              <a:ext cx="1565409" cy="1565409"/>
              <a:chOff x="0" y="0"/>
              <a:chExt cx="812800" cy="812800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42" name="TextBox 4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3" name="Group 43"/>
            <p:cNvGrpSpPr/>
            <p:nvPr/>
          </p:nvGrpSpPr>
          <p:grpSpPr>
            <a:xfrm rot="5400000">
              <a:off x="0" y="1565409"/>
              <a:ext cx="1565409" cy="1565409"/>
              <a:chOff x="0" y="0"/>
              <a:chExt cx="812800" cy="812800"/>
            </a:xfrm>
          </p:grpSpPr>
          <p:sp>
            <p:nvSpPr>
              <p:cNvPr id="44" name="Freeform 4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45" name="TextBox 4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82723" tIns="82723" rIns="82723" bIns="82723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46" name="Group 46"/>
          <p:cNvGrpSpPr/>
          <p:nvPr/>
        </p:nvGrpSpPr>
        <p:grpSpPr>
          <a:xfrm>
            <a:off x="4340661" y="3522171"/>
            <a:ext cx="9496024" cy="4806885"/>
            <a:chOff x="0" y="0"/>
            <a:chExt cx="2501010" cy="1266011"/>
          </a:xfrm>
        </p:grpSpPr>
        <p:sp>
          <p:nvSpPr>
            <p:cNvPr id="47" name="Freeform 47"/>
            <p:cNvSpPr/>
            <p:nvPr/>
          </p:nvSpPr>
          <p:spPr>
            <a:xfrm>
              <a:off x="0" y="0"/>
              <a:ext cx="2501011" cy="1266011"/>
            </a:xfrm>
            <a:custGeom>
              <a:avLst/>
              <a:gdLst/>
              <a:ahLst/>
              <a:cxnLst/>
              <a:rect l="l" t="t" r="r" b="b"/>
              <a:pathLst>
                <a:path w="2501011" h="1266011">
                  <a:moveTo>
                    <a:pt x="24458" y="0"/>
                  </a:moveTo>
                  <a:lnTo>
                    <a:pt x="2476552" y="0"/>
                  </a:lnTo>
                  <a:cubicBezTo>
                    <a:pt x="2483039" y="0"/>
                    <a:pt x="2489260" y="2577"/>
                    <a:pt x="2493847" y="7164"/>
                  </a:cubicBezTo>
                  <a:cubicBezTo>
                    <a:pt x="2498434" y="11751"/>
                    <a:pt x="2501011" y="17972"/>
                    <a:pt x="2501011" y="24458"/>
                  </a:cubicBezTo>
                  <a:lnTo>
                    <a:pt x="2501011" y="1241552"/>
                  </a:lnTo>
                  <a:cubicBezTo>
                    <a:pt x="2501011" y="1248039"/>
                    <a:pt x="2498434" y="1254260"/>
                    <a:pt x="2493847" y="1258847"/>
                  </a:cubicBezTo>
                  <a:cubicBezTo>
                    <a:pt x="2489260" y="1263434"/>
                    <a:pt x="2483039" y="1266011"/>
                    <a:pt x="2476552" y="1266011"/>
                  </a:cubicBezTo>
                  <a:lnTo>
                    <a:pt x="24458" y="1266011"/>
                  </a:lnTo>
                  <a:cubicBezTo>
                    <a:pt x="10950" y="1266011"/>
                    <a:pt x="0" y="1255060"/>
                    <a:pt x="0" y="1241552"/>
                  </a:cubicBezTo>
                  <a:lnTo>
                    <a:pt x="0" y="24458"/>
                  </a:lnTo>
                  <a:cubicBezTo>
                    <a:pt x="0" y="17972"/>
                    <a:pt x="2577" y="11751"/>
                    <a:pt x="7164" y="7164"/>
                  </a:cubicBezTo>
                  <a:cubicBezTo>
                    <a:pt x="11751" y="2577"/>
                    <a:pt x="17972" y="0"/>
                    <a:pt x="24458" y="0"/>
                  </a:cubicBezTo>
                  <a:close/>
                </a:path>
              </a:pathLst>
            </a:custGeom>
            <a:solidFill>
              <a:srgbClr val="3E3E3E">
                <a:alpha val="6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id="48" name="TextBox 48"/>
            <p:cNvSpPr txBox="1"/>
            <p:nvPr/>
          </p:nvSpPr>
          <p:spPr>
            <a:xfrm>
              <a:off x="0" y="19050"/>
              <a:ext cx="2501010" cy="12469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sp>
        <p:nvSpPr>
          <p:cNvPr id="49" name="TextBox 49"/>
          <p:cNvSpPr txBox="1"/>
          <p:nvPr/>
        </p:nvSpPr>
        <p:spPr>
          <a:xfrm>
            <a:off x="4939661" y="3562236"/>
            <a:ext cx="15401601" cy="510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680"/>
              </a:lnSpc>
            </a:pPr>
            <a:endParaRPr/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EBEBEB"/>
                </a:solidFill>
                <a:latin typeface="Poppins"/>
                <a:ea typeface="Poppins"/>
                <a:cs typeface="Poppins"/>
                <a:sym typeface="Poppins"/>
              </a:rPr>
              <a:t>• Controls the main program loop.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EBEBEB"/>
                </a:solidFill>
                <a:latin typeface="Poppins"/>
                <a:ea typeface="Poppins"/>
                <a:cs typeface="Poppins"/>
                <a:sym typeface="Poppins"/>
              </a:rPr>
              <a:t>• Repeats menu display until the user exits.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EBEBEB"/>
                </a:solidFill>
                <a:latin typeface="Poppins"/>
                <a:ea typeface="Poppins"/>
                <a:cs typeface="Poppins"/>
                <a:sym typeface="Poppins"/>
              </a:rPr>
              <a:t>• Handles all input and function calls.</a:t>
            </a:r>
          </a:p>
          <a:p>
            <a:pPr algn="l">
              <a:lnSpc>
                <a:spcPts val="1680"/>
              </a:lnSpc>
            </a:pPr>
            <a:endParaRPr lang="en-US" sz="1400">
              <a:solidFill>
                <a:srgbClr val="EBEBEB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while(r==1) {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Menu();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printf("Enter choice: ");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scanf("%d", &amp;choice);</a:t>
            </a:r>
          </a:p>
          <a:p>
            <a:pPr algn="l">
              <a:lnSpc>
                <a:spcPts val="1680"/>
              </a:lnSpc>
            </a:pPr>
            <a:endParaRPr lang="en-US" sz="1400">
              <a:solidFill>
                <a:srgbClr val="00FFB4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if(choice&gt;=1 &amp;&amp; choice&lt;=3) {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votes[choice-1]++;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printf("%s : Vote has been cast\n", candidate[choice-1]);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} else if(choice==4) {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Results();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} else if(choice==5) {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r=0;</a:t>
            </a:r>
          </a:p>
          <a:p>
            <a:pPr algn="l">
              <a:lnSpc>
                <a:spcPts val="2759"/>
              </a:lnSpc>
            </a:pPr>
            <a:r>
              <a:rPr lang="en-US" sz="2299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printf("\t\tEXIT\t\t\n");</a:t>
            </a:r>
          </a:p>
          <a:p>
            <a:pPr algn="l">
              <a:lnSpc>
                <a:spcPts val="2759"/>
              </a:lnSpc>
            </a:pPr>
            <a:r>
              <a:rPr lang="en-US" sz="2299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} else {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printf("Invalid choice!\n");</a:t>
            </a:r>
          </a:p>
          <a:p>
            <a:pPr algn="l">
              <a:lnSpc>
                <a:spcPts val="1680"/>
              </a:lnSpc>
            </a:pPr>
            <a:r>
              <a:rPr lang="en-US" sz="140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}}</a:t>
            </a:r>
          </a:p>
          <a:p>
            <a:pPr algn="l">
              <a:lnSpc>
                <a:spcPts val="1680"/>
              </a:lnSpc>
            </a:pPr>
            <a:endParaRPr lang="en-US" sz="1400">
              <a:solidFill>
                <a:srgbClr val="00FFB4"/>
              </a:solidFill>
              <a:latin typeface="Courier Prime"/>
              <a:ea typeface="Courier Prime"/>
              <a:cs typeface="Courier Prime"/>
              <a:sym typeface="Courier Prime"/>
            </a:endParaRPr>
          </a:p>
          <a:p>
            <a:pPr algn="l">
              <a:lnSpc>
                <a:spcPts val="1680"/>
              </a:lnSpc>
            </a:pPr>
            <a:endParaRPr lang="en-US" sz="1400">
              <a:solidFill>
                <a:srgbClr val="00FFB4"/>
              </a:solidFill>
              <a:latin typeface="Courier Prime"/>
              <a:ea typeface="Courier Prime"/>
              <a:cs typeface="Courier Prime"/>
              <a:sym typeface="Courier Prim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9" name="Group 9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11" name="TextBox 1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12" name="Group 12"/>
          <p:cNvGrpSpPr/>
          <p:nvPr/>
        </p:nvGrpSpPr>
        <p:grpSpPr>
          <a:xfrm rot="5400000">
            <a:off x="15736621" y="803205"/>
            <a:ext cx="1857699" cy="1857699"/>
            <a:chOff x="0" y="0"/>
            <a:chExt cx="2476932" cy="2476932"/>
          </a:xfrm>
        </p:grpSpPr>
        <p:grpSp>
          <p:nvGrpSpPr>
            <p:cNvPr id="13" name="Group 13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6" name="Group 16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21" name="TextBox 2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22" name="Group 22"/>
          <p:cNvGrpSpPr/>
          <p:nvPr/>
        </p:nvGrpSpPr>
        <p:grpSpPr>
          <a:xfrm rot="5400000">
            <a:off x="1133475" y="1333631"/>
            <a:ext cx="928850" cy="928850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82723" tIns="82723" rIns="82723" bIns="82723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2266704" y="3150968"/>
            <a:ext cx="5345914" cy="1406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b="1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 Menu Function</a:t>
            </a:r>
          </a:p>
          <a:p>
            <a:pPr algn="l">
              <a:lnSpc>
                <a:spcPts val="5500"/>
              </a:lnSpc>
            </a:pPr>
            <a:endParaRPr lang="en-US" sz="5000" b="1" spc="-50">
              <a:solidFill>
                <a:srgbClr val="000000"/>
              </a:solidFill>
              <a:latin typeface="Libre Baskerville Bold"/>
              <a:ea typeface="Libre Baskerville Bold"/>
              <a:cs typeface="Libre Baskerville Bold"/>
              <a:sym typeface="Libre Baskerville Bold"/>
            </a:endParaRPr>
          </a:p>
        </p:txBody>
      </p:sp>
      <p:sp>
        <p:nvSpPr>
          <p:cNvPr id="26" name="Freeform 26"/>
          <p:cNvSpPr/>
          <p:nvPr/>
        </p:nvSpPr>
        <p:spPr>
          <a:xfrm>
            <a:off x="13473098" y="5561585"/>
            <a:ext cx="4407718" cy="4407718"/>
          </a:xfrm>
          <a:custGeom>
            <a:avLst/>
            <a:gdLst/>
            <a:ahLst/>
            <a:cxnLst/>
            <a:rect l="l" t="t" r="r" b="b"/>
            <a:pathLst>
              <a:path w="4407718" h="4407718">
                <a:moveTo>
                  <a:pt x="0" y="0"/>
                </a:moveTo>
                <a:lnTo>
                  <a:pt x="4407718" y="0"/>
                </a:lnTo>
                <a:lnTo>
                  <a:pt x="4407718" y="4407718"/>
                </a:lnTo>
                <a:lnTo>
                  <a:pt x="0" y="44077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7928833" y="2532358"/>
            <a:ext cx="7432362" cy="4806885"/>
            <a:chOff x="0" y="0"/>
            <a:chExt cx="1957495" cy="1266011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1957494" cy="1266011"/>
            </a:xfrm>
            <a:custGeom>
              <a:avLst/>
              <a:gdLst/>
              <a:ahLst/>
              <a:cxnLst/>
              <a:rect l="l" t="t" r="r" b="b"/>
              <a:pathLst>
                <a:path w="1957494" h="1266011">
                  <a:moveTo>
                    <a:pt x="31250" y="0"/>
                  </a:moveTo>
                  <a:lnTo>
                    <a:pt x="1926245" y="0"/>
                  </a:lnTo>
                  <a:cubicBezTo>
                    <a:pt x="1943504" y="0"/>
                    <a:pt x="1957494" y="13991"/>
                    <a:pt x="1957494" y="31250"/>
                  </a:cubicBezTo>
                  <a:lnTo>
                    <a:pt x="1957494" y="1234761"/>
                  </a:lnTo>
                  <a:cubicBezTo>
                    <a:pt x="1957494" y="1243049"/>
                    <a:pt x="1954202" y="1250998"/>
                    <a:pt x="1948342" y="1256858"/>
                  </a:cubicBezTo>
                  <a:cubicBezTo>
                    <a:pt x="1942481" y="1262718"/>
                    <a:pt x="1934533" y="1266011"/>
                    <a:pt x="1926245" y="1266011"/>
                  </a:cubicBezTo>
                  <a:lnTo>
                    <a:pt x="31250" y="1266011"/>
                  </a:lnTo>
                  <a:cubicBezTo>
                    <a:pt x="13991" y="1266011"/>
                    <a:pt x="0" y="1252020"/>
                    <a:pt x="0" y="1234761"/>
                  </a:cubicBezTo>
                  <a:lnTo>
                    <a:pt x="0" y="31250"/>
                  </a:lnTo>
                  <a:cubicBezTo>
                    <a:pt x="0" y="13991"/>
                    <a:pt x="13991" y="0"/>
                    <a:pt x="31250" y="0"/>
                  </a:cubicBezTo>
                  <a:close/>
                </a:path>
              </a:pathLst>
            </a:custGeom>
            <a:solidFill>
              <a:srgbClr val="3E3E3E">
                <a:alpha val="60784"/>
              </a:srgbClr>
            </a:solidFill>
            <a:ln cap="rnd">
              <a:noFill/>
              <a:prstDash val="sysDot"/>
              <a:round/>
            </a:ln>
          </p:spPr>
        </p:sp>
        <p:sp>
          <p:nvSpPr>
            <p:cNvPr id="29" name="TextBox 29"/>
            <p:cNvSpPr txBox="1"/>
            <p:nvPr/>
          </p:nvSpPr>
          <p:spPr>
            <a:xfrm>
              <a:off x="0" y="19050"/>
              <a:ext cx="1957495" cy="124696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sp>
        <p:nvSpPr>
          <p:cNvPr id="30" name="TextBox 30"/>
          <p:cNvSpPr txBox="1"/>
          <p:nvPr/>
        </p:nvSpPr>
        <p:spPr>
          <a:xfrm>
            <a:off x="2658630" y="4260128"/>
            <a:ext cx="4530656" cy="2564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 spc="-58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• Displays available options for users.</a:t>
            </a:r>
          </a:p>
          <a:p>
            <a:pPr algn="l">
              <a:lnSpc>
                <a:spcPts val="4060"/>
              </a:lnSpc>
            </a:pPr>
            <a:r>
              <a:rPr lang="en-US" sz="2900" spc="-58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• Acts as the interface between user and system.</a:t>
            </a:r>
          </a:p>
          <a:p>
            <a:pPr marL="0" lvl="0" indent="0" algn="l">
              <a:lnSpc>
                <a:spcPts val="4060"/>
              </a:lnSpc>
              <a:spcBef>
                <a:spcPct val="0"/>
              </a:spcBef>
            </a:pPr>
            <a:endParaRPr lang="en-US" sz="2900" spc="-58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grpSp>
        <p:nvGrpSpPr>
          <p:cNvPr id="31" name="Group 31"/>
          <p:cNvGrpSpPr/>
          <p:nvPr/>
        </p:nvGrpSpPr>
        <p:grpSpPr>
          <a:xfrm rot="5400000">
            <a:off x="5404085" y="8037505"/>
            <a:ext cx="928850" cy="1857699"/>
            <a:chOff x="0" y="0"/>
            <a:chExt cx="1238466" cy="2476932"/>
          </a:xfrm>
        </p:grpSpPr>
        <p:grpSp>
          <p:nvGrpSpPr>
            <p:cNvPr id="32" name="Group 32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33" name="Freeform 3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34" name="TextBox 3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5" name="Group 35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36" name="Freeform 3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37" name="TextBox 37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38" name="Group 38"/>
          <p:cNvGrpSpPr/>
          <p:nvPr/>
        </p:nvGrpSpPr>
        <p:grpSpPr>
          <a:xfrm rot="5400000">
            <a:off x="5819437" y="464425"/>
            <a:ext cx="1857699" cy="928850"/>
            <a:chOff x="0" y="0"/>
            <a:chExt cx="2476932" cy="1238466"/>
          </a:xfrm>
        </p:grpSpPr>
        <p:grpSp>
          <p:nvGrpSpPr>
            <p:cNvPr id="39" name="Group 39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42" name="Group 42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43" name="Freeform 43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44" name="TextBox 44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sp>
        <p:nvSpPr>
          <p:cNvPr id="45" name="TextBox 45"/>
          <p:cNvSpPr txBox="1"/>
          <p:nvPr/>
        </p:nvSpPr>
        <p:spPr>
          <a:xfrm>
            <a:off x="8365771" y="3103343"/>
            <a:ext cx="6558486" cy="3742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78"/>
              </a:lnSpc>
            </a:pPr>
            <a:endParaRPr/>
          </a:p>
          <a:p>
            <a:pPr algn="l">
              <a:lnSpc>
                <a:spcPts val="2478"/>
              </a:lnSpc>
            </a:pPr>
            <a:r>
              <a:rPr lang="en-US" sz="2065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void Menu() {</a:t>
            </a:r>
          </a:p>
          <a:p>
            <a:pPr algn="l">
              <a:lnSpc>
                <a:spcPts val="2478"/>
              </a:lnSpc>
            </a:pPr>
            <a:r>
              <a:rPr lang="en-US" sz="2065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printf("\t\tVOTING SYSTEM\t\t\n");</a:t>
            </a:r>
          </a:p>
          <a:p>
            <a:pPr algn="l">
              <a:lnSpc>
                <a:spcPts val="2478"/>
              </a:lnSpc>
            </a:pPr>
            <a:r>
              <a:rPr lang="en-US" sz="2065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for(i=0; i&lt;num_candidate; i++) {</a:t>
            </a:r>
          </a:p>
          <a:p>
            <a:pPr algn="l">
              <a:lnSpc>
                <a:spcPts val="2478"/>
              </a:lnSpc>
            </a:pPr>
            <a:r>
              <a:rPr lang="en-US" sz="2065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printf("[%d]: Vote for %s\n", i+1, candidate[i]);</a:t>
            </a:r>
          </a:p>
          <a:p>
            <a:pPr algn="l">
              <a:lnSpc>
                <a:spcPts val="2478"/>
              </a:lnSpc>
            </a:pPr>
            <a:r>
              <a:rPr lang="en-US" sz="2065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}</a:t>
            </a:r>
          </a:p>
          <a:p>
            <a:pPr algn="l">
              <a:lnSpc>
                <a:spcPts val="2478"/>
              </a:lnSpc>
            </a:pPr>
            <a:r>
              <a:rPr lang="en-US" sz="2065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printf("[%d]: Display Result\n", num_candidate + 1);</a:t>
            </a:r>
          </a:p>
          <a:p>
            <a:pPr algn="l">
              <a:lnSpc>
                <a:spcPts val="2478"/>
              </a:lnSpc>
            </a:pPr>
            <a:r>
              <a:rPr lang="en-US" sz="2065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printf("[%d]: Exit\n", num_candidate + 2);</a:t>
            </a:r>
          </a:p>
          <a:p>
            <a:pPr algn="l">
              <a:lnSpc>
                <a:spcPts val="2478"/>
              </a:lnSpc>
            </a:pPr>
            <a:r>
              <a:rPr lang="en-US" sz="2065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}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033360" y="2911129"/>
            <a:ext cx="10960289" cy="5675309"/>
            <a:chOff x="0" y="0"/>
            <a:chExt cx="2886661" cy="149473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86661" cy="1494732"/>
            </a:xfrm>
            <a:custGeom>
              <a:avLst/>
              <a:gdLst/>
              <a:ahLst/>
              <a:cxnLst/>
              <a:rect l="l" t="t" r="r" b="b"/>
              <a:pathLst>
                <a:path w="2886661" h="1494732">
                  <a:moveTo>
                    <a:pt x="21191" y="0"/>
                  </a:moveTo>
                  <a:lnTo>
                    <a:pt x="2865470" y="0"/>
                  </a:lnTo>
                  <a:cubicBezTo>
                    <a:pt x="2877173" y="0"/>
                    <a:pt x="2886661" y="9487"/>
                    <a:pt x="2886661" y="21191"/>
                  </a:cubicBezTo>
                  <a:lnTo>
                    <a:pt x="2886661" y="1473541"/>
                  </a:lnTo>
                  <a:cubicBezTo>
                    <a:pt x="2886661" y="1485244"/>
                    <a:pt x="2877173" y="1494732"/>
                    <a:pt x="2865470" y="1494732"/>
                  </a:cubicBezTo>
                  <a:lnTo>
                    <a:pt x="21191" y="1494732"/>
                  </a:lnTo>
                  <a:cubicBezTo>
                    <a:pt x="15571" y="1494732"/>
                    <a:pt x="10181" y="1492499"/>
                    <a:pt x="6207" y="1488525"/>
                  </a:cubicBezTo>
                  <a:cubicBezTo>
                    <a:pt x="2233" y="1484551"/>
                    <a:pt x="0" y="1479161"/>
                    <a:pt x="0" y="1473541"/>
                  </a:cubicBezTo>
                  <a:lnTo>
                    <a:pt x="0" y="21191"/>
                  </a:lnTo>
                  <a:cubicBezTo>
                    <a:pt x="0" y="9487"/>
                    <a:pt x="9487" y="0"/>
                    <a:pt x="21191" y="0"/>
                  </a:cubicBezTo>
                  <a:close/>
                </a:path>
              </a:pathLst>
            </a:custGeom>
            <a:solidFill>
              <a:srgbClr val="3E3E3E"/>
            </a:solidFill>
            <a:ln cap="rnd">
              <a:noFill/>
              <a:prstDash val="sysDot"/>
              <a:round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19050"/>
              <a:ext cx="2886661" cy="147568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252592" y="4000837"/>
            <a:ext cx="5345914" cy="2844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2000"/>
              </a:lnSpc>
              <a:spcBef>
                <a:spcPct val="0"/>
              </a:spcBef>
            </a:pPr>
            <a:r>
              <a:rPr lang="en-US" sz="20000" b="1" u="none" strike="noStrike" spc="-200">
                <a:solidFill>
                  <a:srgbClr val="EEEEEF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01</a:t>
            </a:r>
          </a:p>
        </p:txBody>
      </p:sp>
      <p:grpSp>
        <p:nvGrpSpPr>
          <p:cNvPr id="6" name="Group 6"/>
          <p:cNvGrpSpPr/>
          <p:nvPr/>
        </p:nvGrpSpPr>
        <p:grpSpPr>
          <a:xfrm rot="5400000">
            <a:off x="15736621" y="803205"/>
            <a:ext cx="1857699" cy="1857699"/>
            <a:chOff x="0" y="0"/>
            <a:chExt cx="2476932" cy="2476932"/>
          </a:xfrm>
        </p:grpSpPr>
        <p:grpSp>
          <p:nvGrpSpPr>
            <p:cNvPr id="7" name="Group 7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0" name="Group 10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13" name="Group 13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15" name="TextBox 1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16" name="Group 16"/>
          <p:cNvGrpSpPr/>
          <p:nvPr/>
        </p:nvGrpSpPr>
        <p:grpSpPr>
          <a:xfrm rot="-5400000">
            <a:off x="0" y="8429301"/>
            <a:ext cx="1857699" cy="1857699"/>
            <a:chOff x="0" y="0"/>
            <a:chExt cx="2476932" cy="2476932"/>
          </a:xfrm>
        </p:grpSpPr>
        <p:grpSp>
          <p:nvGrpSpPr>
            <p:cNvPr id="17" name="Group 17"/>
            <p:cNvGrpSpPr/>
            <p:nvPr/>
          </p:nvGrpSpPr>
          <p:grpSpPr>
            <a:xfrm>
              <a:off x="0" y="0"/>
              <a:ext cx="1238466" cy="1238466"/>
              <a:chOff x="0" y="0"/>
              <a:chExt cx="812800" cy="812800"/>
            </a:xfrm>
          </p:grpSpPr>
          <p:sp>
            <p:nvSpPr>
              <p:cNvPr id="18" name="Freeform 1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19" name="TextBox 1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0" name="Group 20"/>
            <p:cNvGrpSpPr/>
            <p:nvPr/>
          </p:nvGrpSpPr>
          <p:grpSpPr>
            <a:xfrm>
              <a:off x="0" y="1238466"/>
              <a:ext cx="1238466" cy="1238466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23" name="Group 23"/>
            <p:cNvGrpSpPr/>
            <p:nvPr/>
          </p:nvGrpSpPr>
          <p:grpSpPr>
            <a:xfrm>
              <a:off x="1238466" y="0"/>
              <a:ext cx="1238466" cy="1238466"/>
              <a:chOff x="0" y="0"/>
              <a:chExt cx="812800" cy="812800"/>
            </a:xfrm>
          </p:grpSpPr>
          <p:sp>
            <p:nvSpPr>
              <p:cNvPr id="24" name="Freeform 2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25" name="TextBox 2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26" name="Group 26"/>
          <p:cNvGrpSpPr/>
          <p:nvPr/>
        </p:nvGrpSpPr>
        <p:grpSpPr>
          <a:xfrm>
            <a:off x="7033360" y="2911129"/>
            <a:ext cx="1196036" cy="1196036"/>
            <a:chOff x="0" y="0"/>
            <a:chExt cx="1594714" cy="1594714"/>
          </a:xfrm>
        </p:grpSpPr>
        <p:grpSp>
          <p:nvGrpSpPr>
            <p:cNvPr id="27" name="Group 27"/>
            <p:cNvGrpSpPr/>
            <p:nvPr/>
          </p:nvGrpSpPr>
          <p:grpSpPr>
            <a:xfrm>
              <a:off x="0" y="0"/>
              <a:ext cx="797357" cy="797357"/>
              <a:chOff x="0" y="0"/>
              <a:chExt cx="812800" cy="81280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1E1E2"/>
              </a:solidFill>
            </p:spPr>
          </p:sp>
          <p:sp>
            <p:nvSpPr>
              <p:cNvPr id="29" name="TextBox 29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0" name="Group 30"/>
            <p:cNvGrpSpPr/>
            <p:nvPr/>
          </p:nvGrpSpPr>
          <p:grpSpPr>
            <a:xfrm>
              <a:off x="0" y="797357"/>
              <a:ext cx="797357" cy="797357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BEBEC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797357" y="0"/>
              <a:ext cx="797357" cy="797357"/>
              <a:chOff x="0" y="0"/>
              <a:chExt cx="812800" cy="812800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0" y="0"/>
                    </a:moveTo>
                    <a:lnTo>
                      <a:pt x="812800" y="0"/>
                    </a:lnTo>
                    <a:lnTo>
                      <a:pt x="812800" y="812800"/>
                    </a:lnTo>
                    <a:lnTo>
                      <a:pt x="0" y="812800"/>
                    </a:lnTo>
                    <a:close/>
                  </a:path>
                </a:pathLst>
              </a:custGeom>
              <a:solidFill>
                <a:srgbClr val="EAEAEB"/>
              </a:solidFill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19050"/>
                <a:ext cx="812800" cy="7937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979"/>
                  </a:lnSpc>
                </a:pPr>
                <a:endParaRPr/>
              </a:p>
            </p:txBody>
          </p:sp>
        </p:grpSp>
      </p:grpSp>
      <p:grpSp>
        <p:nvGrpSpPr>
          <p:cNvPr id="36" name="Group 36"/>
          <p:cNvGrpSpPr/>
          <p:nvPr/>
        </p:nvGrpSpPr>
        <p:grpSpPr>
          <a:xfrm rot="5400000">
            <a:off x="1133475" y="1333631"/>
            <a:ext cx="928850" cy="928850"/>
            <a:chOff x="0" y="0"/>
            <a:chExt cx="812800" cy="812800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38" name="TextBox 38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82723" tIns="82723" rIns="82723" bIns="82723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grpSp>
        <p:nvGrpSpPr>
          <p:cNvPr id="39" name="Group 39"/>
          <p:cNvGrpSpPr/>
          <p:nvPr/>
        </p:nvGrpSpPr>
        <p:grpSpPr>
          <a:xfrm rot="5400000">
            <a:off x="15164469" y="8429301"/>
            <a:ext cx="928850" cy="928850"/>
            <a:chOff x="0" y="0"/>
            <a:chExt cx="812800" cy="812800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0" y="0"/>
                  </a:moveTo>
                  <a:lnTo>
                    <a:pt x="812800" y="0"/>
                  </a:lnTo>
                  <a:lnTo>
                    <a:pt x="812800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EAEAEB"/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19050"/>
              <a:ext cx="812800" cy="793750"/>
            </a:xfrm>
            <a:prstGeom prst="rect">
              <a:avLst/>
            </a:prstGeom>
          </p:spPr>
          <p:txBody>
            <a:bodyPr lIns="82723" tIns="82723" rIns="82723" bIns="82723" rtlCol="0" anchor="ctr"/>
            <a:lstStyle/>
            <a:p>
              <a:pPr algn="ctr">
                <a:lnSpc>
                  <a:spcPts val="1979"/>
                </a:lnSpc>
              </a:pPr>
              <a:endParaRPr/>
            </a:p>
          </p:txBody>
        </p:sp>
      </p:grpSp>
      <p:sp>
        <p:nvSpPr>
          <p:cNvPr id="42" name="TextBox 42"/>
          <p:cNvSpPr txBox="1"/>
          <p:nvPr/>
        </p:nvSpPr>
        <p:spPr>
          <a:xfrm>
            <a:off x="928850" y="2310105"/>
            <a:ext cx="6640086" cy="2101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500"/>
              </a:lnSpc>
            </a:pPr>
            <a:r>
              <a:rPr lang="en-US" sz="5000" b="1" spc="-50">
                <a:solidFill>
                  <a:srgbClr val="000000"/>
                </a:solidFill>
                <a:latin typeface="Libre Baskerville Bold"/>
                <a:ea typeface="Libre Baskerville Bold"/>
                <a:cs typeface="Libre Baskerville Bold"/>
                <a:sym typeface="Libre Baskerville Bold"/>
              </a:rPr>
              <a:t>Results Function (Part 1)</a:t>
            </a:r>
          </a:p>
          <a:p>
            <a:pPr marL="0" lvl="0" indent="0" algn="l">
              <a:lnSpc>
                <a:spcPts val="5500"/>
              </a:lnSpc>
              <a:spcBef>
                <a:spcPct val="0"/>
              </a:spcBef>
            </a:pPr>
            <a:endParaRPr lang="en-US" sz="5000" b="1" spc="-50">
              <a:solidFill>
                <a:srgbClr val="000000"/>
              </a:solidFill>
              <a:latin typeface="Libre Baskerville Bold"/>
              <a:ea typeface="Libre Baskerville Bold"/>
              <a:cs typeface="Libre Baskerville Bold"/>
              <a:sym typeface="Libre Baskerville Bold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1133475" y="4571334"/>
            <a:ext cx="4702398" cy="1353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40"/>
              </a:lnSpc>
            </a:pPr>
            <a:r>
              <a:rPr lang="en-US" sz="2600" b="1" spc="-52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• Handles vote counting and tie detection logic.</a:t>
            </a:r>
          </a:p>
          <a:p>
            <a:pPr marL="0" lvl="0" indent="0" algn="l">
              <a:lnSpc>
                <a:spcPts val="3640"/>
              </a:lnSpc>
              <a:spcBef>
                <a:spcPct val="0"/>
              </a:spcBef>
            </a:pPr>
            <a:endParaRPr lang="en-US" sz="2600" b="1" spc="-52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7578460" y="3318168"/>
            <a:ext cx="11042880" cy="47705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713"/>
              </a:lnSpc>
            </a:pPr>
            <a:endParaRPr/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void Results() {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int max=-1, win=-1, tie=0;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printf("\t\tVOTING RESULTS\t\t\n");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for(i=0; i&lt;num_candidate; i++) {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printf("%s--Votes: %d\n", candidate[i], votes[i]);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if(votes[i]&gt;max) {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    max=votes[i];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    win=i;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    tie=0;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} else if(votes[i]==max &amp;&amp; max&gt;0) {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    tie=1;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    }</a:t>
            </a:r>
          </a:p>
          <a:p>
            <a:pPr algn="l">
              <a:lnSpc>
                <a:spcPts val="2713"/>
              </a:lnSpc>
            </a:pPr>
            <a:r>
              <a:rPr lang="en-US" sz="2260">
                <a:solidFill>
                  <a:srgbClr val="00FFB4"/>
                </a:solidFill>
                <a:latin typeface="Courier Prime"/>
                <a:ea typeface="Courier Prime"/>
                <a:cs typeface="Courier Prime"/>
                <a:sym typeface="Courier Prime"/>
              </a:rPr>
              <a:t>    }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850</Words>
  <Application>Microsoft Office PowerPoint</Application>
  <PresentationFormat>Custom</PresentationFormat>
  <Paragraphs>129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Inter Bold</vt:lpstr>
      <vt:lpstr>Poppins</vt:lpstr>
      <vt:lpstr>Rubik Bold</vt:lpstr>
      <vt:lpstr>Inter</vt:lpstr>
      <vt:lpstr>Libre Baskerville Bold</vt:lpstr>
      <vt:lpstr>Arimo Bold</vt:lpstr>
      <vt:lpstr>Calibri</vt:lpstr>
      <vt:lpstr>Arial</vt:lpstr>
      <vt:lpstr>Courier Prime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Objectives • Allow users to vote for one of three candidates. • Display live results and identify ties. • Use modular functions for structure. • Demonstrate arrays, loops, and conditionals.</dc:title>
  <dc:creator>LENOVO</dc:creator>
  <cp:lastModifiedBy>LENOVO</cp:lastModifiedBy>
  <cp:revision>1</cp:revision>
  <dcterms:created xsi:type="dcterms:W3CDTF">2006-08-16T00:00:00Z</dcterms:created>
  <dcterms:modified xsi:type="dcterms:W3CDTF">2025-11-08T15:52:40Z</dcterms:modified>
  <dc:identifier>DAG4Hfsl9fI</dc:identifier>
</cp:coreProperties>
</file>

<file path=docProps/thumbnail.jpeg>
</file>